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37"/>
  </p:notesMasterIdLst>
  <p:sldIdLst>
    <p:sldId id="256" r:id="rId2"/>
    <p:sldId id="257" r:id="rId3"/>
    <p:sldId id="258" r:id="rId4"/>
    <p:sldId id="259" r:id="rId5"/>
    <p:sldId id="260" r:id="rId6"/>
    <p:sldId id="261" r:id="rId7"/>
    <p:sldId id="290" r:id="rId8"/>
    <p:sldId id="262" r:id="rId9"/>
    <p:sldId id="291" r:id="rId10"/>
    <p:sldId id="264" r:id="rId11"/>
    <p:sldId id="293" r:id="rId12"/>
    <p:sldId id="265" r:id="rId13"/>
    <p:sldId id="267" r:id="rId14"/>
    <p:sldId id="268" r:id="rId15"/>
    <p:sldId id="273" r:id="rId16"/>
    <p:sldId id="275" r:id="rId17"/>
    <p:sldId id="294" r:id="rId18"/>
    <p:sldId id="274" r:id="rId19"/>
    <p:sldId id="295" r:id="rId20"/>
    <p:sldId id="297" r:id="rId21"/>
    <p:sldId id="296" r:id="rId22"/>
    <p:sldId id="298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</p:sldIdLst>
  <p:sldSz cx="9144000" cy="6858000" type="screen4x3"/>
  <p:notesSz cx="6858000" cy="9144000"/>
  <p:embeddedFontLst>
    <p:embeddedFont>
      <p:font typeface="Lato" panose="020F0502020204030203" pitchFamily="34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43" roundtripDataSignature="AMtx7mgjfBcZEqvNwJbVGwn8J88btf1OM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1210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76ba40b9e9_0_8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g276ba40b9e9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eb80a1270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2eb80a12707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/>
              <a:t>Cạnh tranh gay gắt do số lượng học sinh hiện nay nhiều hơn.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/>
              <a:t>Không biết lựa chọn do bị ngập trong biển thông tin ngày nay.</a:t>
            </a:r>
            <a:endParaRPr/>
          </a:p>
        </p:txBody>
      </p:sp>
      <p:sp>
        <p:nvSpPr>
          <p:cNvPr id="156" name="Google Shape;156;g2eb80a12707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eb80a12707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5" name="Google Shape;155;g2eb80a12707_0_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 dirty="0" err="1"/>
              <a:t>Từ</a:t>
            </a:r>
            <a:r>
              <a:rPr lang="en-US" dirty="0"/>
              <a:t> </a:t>
            </a:r>
            <a:r>
              <a:rPr lang="en-US" dirty="0" err="1"/>
              <a:t>định</a:t>
            </a:r>
            <a:r>
              <a:rPr lang="en-US" dirty="0"/>
              <a:t>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-&gt; </a:t>
            </a:r>
            <a:endParaRPr dirty="0"/>
          </a:p>
        </p:txBody>
      </p:sp>
      <p:sp>
        <p:nvSpPr>
          <p:cNvPr id="156" name="Google Shape;156;g2eb80a12707_0_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2615678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eb80a12707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g2eb80a12707_0_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/>
              <a:t>Cạnh tranh gay gắt do số lượng học sinh hiện nay nhiều hơn.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/>
              <a:t>Không biết lựa chọn do bị ngập trong biển thông tin ngày nay.</a:t>
            </a:r>
            <a:endParaRPr/>
          </a:p>
        </p:txBody>
      </p:sp>
      <p:sp>
        <p:nvSpPr>
          <p:cNvPr id="164" name="Google Shape;164;g2eb80a12707_0_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2eb80a12707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" name="Google Shape;183;g2eb80a12707_0_3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endParaRPr dirty="0"/>
          </a:p>
        </p:txBody>
      </p:sp>
      <p:sp>
        <p:nvSpPr>
          <p:cNvPr id="184" name="Google Shape;184;g2eb80a12707_0_3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93" name="Google Shape;19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276ba40b9e9_0_2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0" name="Google Shape;230;g276ba40b9e9_0_2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67" name="Google Shape;267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2306332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76ba40b9e9_0_3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8" name="Google Shape;238;g276ba40b9e9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76ba40b9e9_0_3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8" name="Google Shape;238;g276ba40b9e9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9294560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76ba40b9e9_0_8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g276ba40b9e9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76ba40b9e9_0_3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8" name="Google Shape;238;g276ba40b9e9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573012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76ba40b9e9_0_3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8" name="Google Shape;238;g276ba40b9e9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34933450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276ba40b9e9_0_3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38" name="Google Shape;238;g276ba40b9e9_0_3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854674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74" name="Google Shape;274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0" name="Google Shape;280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eb80a12707_0_5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88" name="Google Shape;288;g2eb80a12707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eb80a12707_0_6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296" name="Google Shape;296;g2eb80a12707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76ba40b9e9_0_32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4" name="Google Shape;304;g276ba40b9e9_0_3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2eb80a12707_0_6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12" name="Google Shape;312;g2eb80a12707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eb80a12707_0_7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0" name="Google Shape;320;g2eb80a12707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76ba40b9e9_0_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9" name="Google Shape;89;g276ba40b9e9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2eb80a12707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28" name="Google Shape;328;g2eb80a12707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g2eb80a12707_0_9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36" name="Google Shape;336;g2eb80a12707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47" name="Google Shape;347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p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53" name="Google Shape;353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0" name="Google Shape;360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67" name="Google Shape;367;p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6" name="Google Shape;9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76ba40b9e9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g276ba40b9e9_0_1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/>
              <a:t>Cạnh tranh gay gắt do số lượng học sinh hiện nay nhiều hơn.</a:t>
            </a:r>
            <a:endParaRPr/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r>
              <a:rPr lang="en-US"/>
              <a:t>Không biết lựa chọn do bị ngập trong biển thông tin ngày nay.</a:t>
            </a:r>
            <a:endParaRPr/>
          </a:p>
        </p:txBody>
      </p:sp>
      <p:sp>
        <p:nvSpPr>
          <p:cNvPr id="131" name="Google Shape;131;g276ba40b9e9_0_1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76ba40b9e9_0_1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" name="Google Shape;130;g276ba40b9e9_0_17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dirty="0"/>
          </a:p>
        </p:txBody>
      </p:sp>
      <p:sp>
        <p:nvSpPr>
          <p:cNvPr id="131" name="Google Shape;131;g276ba40b9e9_0_17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920605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76ba40b9e9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" name="Google Shape;141;g276ba40b9e9_0_2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-"/>
            </a:pPr>
            <a:endParaRPr dirty="0"/>
          </a:p>
        </p:txBody>
      </p:sp>
      <p:sp>
        <p:nvSpPr>
          <p:cNvPr id="142" name="Google Shape;142;g276ba40b9e9_0_26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24" name="Google Shape;12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6162924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">
  <p:cSld name="1_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44"/>
          <p:cNvSpPr txBox="1">
            <a:spLocks noGrp="1"/>
          </p:cNvSpPr>
          <p:nvPr>
            <p:ph type="title"/>
          </p:nvPr>
        </p:nvSpPr>
        <p:spPr>
          <a:xfrm>
            <a:off x="2380488" y="2365248"/>
            <a:ext cx="4383024" cy="21275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Comparison">
  <p:cSld name="3_Comparis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53"/>
          <p:cNvSpPr txBox="1">
            <a:spLocks noGrp="1"/>
          </p:cNvSpPr>
          <p:nvPr>
            <p:ph type="dt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Google Shape;61;p53"/>
          <p:cNvSpPr txBox="1">
            <a:spLocks noGrp="1"/>
          </p:cNvSpPr>
          <p:nvPr>
            <p:ph type="ft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Google Shape;62;p53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63" name="Google Shape;63;p53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846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  <a:defRPr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53"/>
          <p:cNvSpPr txBox="1">
            <a:spLocks noGrp="1"/>
          </p:cNvSpPr>
          <p:nvPr>
            <p:ph type="body" idx="1"/>
          </p:nvPr>
        </p:nvSpPr>
        <p:spPr>
          <a:xfrm>
            <a:off x="234950" y="1164920"/>
            <a:ext cx="8674100" cy="49310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ntent with Caption">
  <p:cSld name="1_Content with 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4"/>
          <p:cNvSpPr txBox="1">
            <a:spLocks noGrp="1"/>
          </p:cNvSpPr>
          <p:nvPr>
            <p:ph type="dt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F2F2F2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54"/>
          <p:cNvSpPr txBox="1">
            <a:spLocks noGrp="1"/>
          </p:cNvSpPr>
          <p:nvPr>
            <p:ph type="ft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54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Custom Layou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76ba40b9e9_0_162"/>
          <p:cNvSpPr txBox="1">
            <a:spLocks noGrp="1"/>
          </p:cNvSpPr>
          <p:nvPr>
            <p:ph type="title"/>
          </p:nvPr>
        </p:nvSpPr>
        <p:spPr>
          <a:xfrm>
            <a:off x="2841674" y="2461846"/>
            <a:ext cx="34608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  <a:defRPr sz="4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276ba40b9e9_0_255"/>
          <p:cNvSpPr txBox="1">
            <a:spLocks noGrp="1"/>
          </p:cNvSpPr>
          <p:nvPr>
            <p:ph type="dt" idx="10"/>
          </p:nvPr>
        </p:nvSpPr>
        <p:spPr>
          <a:xfrm>
            <a:off x="628650" y="648600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4" name="Google Shape;74;g276ba40b9e9_0_255"/>
          <p:cNvSpPr txBox="1">
            <a:spLocks noGrp="1"/>
          </p:cNvSpPr>
          <p:nvPr>
            <p:ph type="ftr" idx="11"/>
          </p:nvPr>
        </p:nvSpPr>
        <p:spPr>
          <a:xfrm>
            <a:off x="3028950" y="6486006"/>
            <a:ext cx="30861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Google Shape;75;g276ba40b9e9_0_255"/>
          <p:cNvSpPr txBox="1">
            <a:spLocks noGrp="1"/>
          </p:cNvSpPr>
          <p:nvPr>
            <p:ph type="sldNum" idx="12"/>
          </p:nvPr>
        </p:nvSpPr>
        <p:spPr>
          <a:xfrm>
            <a:off x="6867383" y="6492875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76" name="Google Shape;76;g276ba40b9e9_0_255"/>
          <p:cNvSpPr txBox="1">
            <a:spLocks noGrp="1"/>
          </p:cNvSpPr>
          <p:nvPr>
            <p:ph type="title"/>
          </p:nvPr>
        </p:nvSpPr>
        <p:spPr>
          <a:xfrm>
            <a:off x="254052" y="112543"/>
            <a:ext cx="8636100" cy="4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  <a:defRPr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Google Shape;77;g276ba40b9e9_0_255"/>
          <p:cNvSpPr txBox="1">
            <a:spLocks noGrp="1"/>
          </p:cNvSpPr>
          <p:nvPr>
            <p:ph type="body" idx="1"/>
          </p:nvPr>
        </p:nvSpPr>
        <p:spPr>
          <a:xfrm>
            <a:off x="254052" y="1058844"/>
            <a:ext cx="8636100" cy="49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Only">
  <p:cSld name="1_Title 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45"/>
          <p:cNvSpPr txBox="1">
            <a:spLocks noGrp="1"/>
          </p:cNvSpPr>
          <p:nvPr>
            <p:ph type="title"/>
          </p:nvPr>
        </p:nvSpPr>
        <p:spPr>
          <a:xfrm>
            <a:off x="3511295" y="224917"/>
            <a:ext cx="5397627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Lato"/>
              <a:buNone/>
              <a:defRPr sz="2800" b="1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45"/>
          <p:cNvSpPr txBox="1">
            <a:spLocks noGrp="1"/>
          </p:cNvSpPr>
          <p:nvPr>
            <p:ph type="body" idx="1"/>
          </p:nvPr>
        </p:nvSpPr>
        <p:spPr>
          <a:xfrm>
            <a:off x="3524251" y="1011238"/>
            <a:ext cx="5384672" cy="5529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5" name="Google Shape;15;p45"/>
          <p:cNvSpPr txBox="1">
            <a:spLocks noGrp="1"/>
          </p:cNvSpPr>
          <p:nvPr>
            <p:ph type="dt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F2F2F2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6" name="Google Shape;16;p45"/>
          <p:cNvSpPr txBox="1">
            <a:spLocks noGrp="1"/>
          </p:cNvSpPr>
          <p:nvPr>
            <p:ph type="ft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7" name="Google Shape;17;p45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and Content">
  <p:cSld name="1_Title and Conte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omparison">
  <p:cSld name="1_Comparis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7"/>
          <p:cNvSpPr txBox="1">
            <a:spLocks noGrp="1"/>
          </p:cNvSpPr>
          <p:nvPr>
            <p:ph type="dt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47"/>
          <p:cNvSpPr txBox="1">
            <a:spLocks noGrp="1"/>
          </p:cNvSpPr>
          <p:nvPr>
            <p:ph type="ft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47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3" name="Google Shape;23;p47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846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  <a:defRPr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Google Shape;24;p47"/>
          <p:cNvSpPr txBox="1">
            <a:spLocks noGrp="1"/>
          </p:cNvSpPr>
          <p:nvPr>
            <p:ph type="body" idx="1"/>
          </p:nvPr>
        </p:nvSpPr>
        <p:spPr>
          <a:xfrm>
            <a:off x="234950" y="963168"/>
            <a:ext cx="8674100" cy="51328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Blank">
  <p:cSld name="3_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8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846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  <a:defRPr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7" name="Google Shape;27;p48"/>
          <p:cNvSpPr txBox="1">
            <a:spLocks noGrp="1"/>
          </p:cNvSpPr>
          <p:nvPr>
            <p:ph type="body" idx="1"/>
          </p:nvPr>
        </p:nvSpPr>
        <p:spPr>
          <a:xfrm>
            <a:off x="595884" y="1533017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8"/>
          <p:cNvSpPr txBox="1">
            <a:spLocks noGrp="1"/>
          </p:cNvSpPr>
          <p:nvPr>
            <p:ph type="body" idx="2"/>
          </p:nvPr>
        </p:nvSpPr>
        <p:spPr>
          <a:xfrm>
            <a:off x="4639056" y="1533017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9" name="Google Shape;29;p48"/>
          <p:cNvSpPr txBox="1">
            <a:spLocks noGrp="1"/>
          </p:cNvSpPr>
          <p:nvPr>
            <p:ph type="dt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Google Shape;30;p48"/>
          <p:cNvSpPr txBox="1">
            <a:spLocks noGrp="1"/>
          </p:cNvSpPr>
          <p:nvPr>
            <p:ph type="ft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Google Shape;31;p48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Comparison">
  <p:cSld name="2_Comparis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9"/>
          <p:cNvSpPr txBox="1">
            <a:spLocks noGrp="1"/>
          </p:cNvSpPr>
          <p:nvPr>
            <p:ph type="dt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49"/>
          <p:cNvSpPr txBox="1">
            <a:spLocks noGrp="1"/>
          </p:cNvSpPr>
          <p:nvPr>
            <p:ph type="ft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5" name="Google Shape;35;p49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6" name="Google Shape;36;p49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846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  <a:defRPr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49"/>
          <p:cNvSpPr txBox="1">
            <a:spLocks noGrp="1"/>
          </p:cNvSpPr>
          <p:nvPr>
            <p:ph type="body" idx="1"/>
          </p:nvPr>
        </p:nvSpPr>
        <p:spPr>
          <a:xfrm>
            <a:off x="234950" y="1227550"/>
            <a:ext cx="8674100" cy="4868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wo Content">
  <p:cSld name="1_Two Conte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0"/>
          <p:cNvSpPr txBox="1">
            <a:spLocks noGrp="1"/>
          </p:cNvSpPr>
          <p:nvPr>
            <p:ph type="dt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50"/>
          <p:cNvSpPr txBox="1">
            <a:spLocks noGrp="1"/>
          </p:cNvSpPr>
          <p:nvPr>
            <p:ph type="ft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50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50"/>
          <p:cNvSpPr txBox="1">
            <a:spLocks noGrp="1"/>
          </p:cNvSpPr>
          <p:nvPr>
            <p:ph type="body" idx="1"/>
          </p:nvPr>
        </p:nvSpPr>
        <p:spPr>
          <a:xfrm>
            <a:off x="528828" y="1423289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Google Shape;43;p50"/>
          <p:cNvSpPr txBox="1">
            <a:spLocks noGrp="1"/>
          </p:cNvSpPr>
          <p:nvPr>
            <p:ph type="body" idx="2"/>
          </p:nvPr>
        </p:nvSpPr>
        <p:spPr>
          <a:xfrm>
            <a:off x="4572000" y="1423289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Google Shape;44;p50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846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  <a:defRPr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Two Content">
  <p:cSld name="2_Two Conten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51"/>
          <p:cNvSpPr txBox="1">
            <a:spLocks noGrp="1"/>
          </p:cNvSpPr>
          <p:nvPr>
            <p:ph type="dt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51"/>
          <p:cNvSpPr txBox="1">
            <a:spLocks noGrp="1"/>
          </p:cNvSpPr>
          <p:nvPr>
            <p:ph type="ft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51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9" name="Google Shape;49;p51"/>
          <p:cNvSpPr txBox="1">
            <a:spLocks noGrp="1"/>
          </p:cNvSpPr>
          <p:nvPr>
            <p:ph type="body" idx="1"/>
          </p:nvPr>
        </p:nvSpPr>
        <p:spPr>
          <a:xfrm>
            <a:off x="528828" y="1423289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51"/>
          <p:cNvSpPr txBox="1">
            <a:spLocks noGrp="1"/>
          </p:cNvSpPr>
          <p:nvPr>
            <p:ph type="body" idx="2"/>
          </p:nvPr>
        </p:nvSpPr>
        <p:spPr>
          <a:xfrm>
            <a:off x="4572000" y="1423289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1" name="Google Shape;51;p51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846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  <a:defRPr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Blank">
  <p:cSld name="2_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52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846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  <a:defRPr sz="2800" b="1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52"/>
          <p:cNvSpPr txBox="1">
            <a:spLocks noGrp="1"/>
          </p:cNvSpPr>
          <p:nvPr>
            <p:ph type="body" idx="1"/>
          </p:nvPr>
        </p:nvSpPr>
        <p:spPr>
          <a:xfrm>
            <a:off x="595884" y="1533017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2"/>
          <p:cNvSpPr txBox="1">
            <a:spLocks noGrp="1"/>
          </p:cNvSpPr>
          <p:nvPr>
            <p:ph type="body" idx="2"/>
          </p:nvPr>
        </p:nvSpPr>
        <p:spPr>
          <a:xfrm>
            <a:off x="4639056" y="1533017"/>
            <a:ext cx="38862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Google Shape;56;p52"/>
          <p:cNvSpPr txBox="1">
            <a:spLocks noGrp="1"/>
          </p:cNvSpPr>
          <p:nvPr>
            <p:ph type="dt" idx="10"/>
          </p:nvPr>
        </p:nvSpPr>
        <p:spPr>
          <a:xfrm>
            <a:off x="628650" y="6565257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1F3864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Google Shape;57;p52"/>
          <p:cNvSpPr txBox="1">
            <a:spLocks noGrp="1"/>
          </p:cNvSpPr>
          <p:nvPr>
            <p:ph type="ftr" idx="11"/>
          </p:nvPr>
        </p:nvSpPr>
        <p:spPr>
          <a:xfrm>
            <a:off x="3028950" y="6565257"/>
            <a:ext cx="30861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1" i="0" u="none" strike="noStrike" cap="none">
                <a:solidFill>
                  <a:srgbClr val="1F3864"/>
                </a:solidFill>
                <a:latin typeface="Lato"/>
                <a:ea typeface="Lato"/>
                <a:cs typeface="Lato"/>
                <a:sym typeface="La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52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1F3864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1F3864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1F3864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1F3864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1F3864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1F3864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1F3864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1F3864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1F3864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6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ransition spd="slow">
    <p:push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Relationship Id="rId6" Type="http://schemas.openxmlformats.org/officeDocument/2006/relationships/image" Target="../media/image30.jpg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eb80a12707_0_9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/>
              <a:t>2.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dirty="0"/>
          </a:p>
        </p:txBody>
      </p:sp>
      <p:sp>
        <p:nvSpPr>
          <p:cNvPr id="159" name="Google Shape;159;g2eb80a12707_0_9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" name="Google Shape;242;g276ba40b9e9_0_343">
            <a:extLst>
              <a:ext uri="{FF2B5EF4-FFF2-40B4-BE49-F238E27FC236}">
                <a16:creationId xmlns:a16="http://schemas.microsoft.com/office/drawing/2014/main" id="{7404E788-2814-2A37-2043-22E3D31013FA}"/>
              </a:ext>
            </a:extLst>
          </p:cNvPr>
          <p:cNvSpPr/>
          <p:nvPr/>
        </p:nvSpPr>
        <p:spPr>
          <a:xfrm>
            <a:off x="2326508" y="3793184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43;g276ba40b9e9_0_343">
            <a:extLst>
              <a:ext uri="{FF2B5EF4-FFF2-40B4-BE49-F238E27FC236}">
                <a16:creationId xmlns:a16="http://schemas.microsoft.com/office/drawing/2014/main" id="{0ADB22D1-C5D2-7BD5-642D-373B869DF8FA}"/>
              </a:ext>
            </a:extLst>
          </p:cNvPr>
          <p:cNvSpPr txBox="1"/>
          <p:nvPr/>
        </p:nvSpPr>
        <p:spPr>
          <a:xfrm>
            <a:off x="2352701" y="3833853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Đăng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hội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viên</a:t>
            </a:r>
            <a:endParaRPr dirty="0"/>
          </a:p>
        </p:txBody>
      </p:sp>
      <p:sp>
        <p:nvSpPr>
          <p:cNvPr id="4" name="Google Shape;244;g276ba40b9e9_0_343">
            <a:extLst>
              <a:ext uri="{FF2B5EF4-FFF2-40B4-BE49-F238E27FC236}">
                <a16:creationId xmlns:a16="http://schemas.microsoft.com/office/drawing/2014/main" id="{A95502B1-D862-95AD-74A0-9255DD54388A}"/>
              </a:ext>
            </a:extLst>
          </p:cNvPr>
          <p:cNvSpPr/>
          <p:nvPr/>
        </p:nvSpPr>
        <p:spPr>
          <a:xfrm>
            <a:off x="3310234" y="4483239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45;g276ba40b9e9_0_343">
            <a:extLst>
              <a:ext uri="{FF2B5EF4-FFF2-40B4-BE49-F238E27FC236}">
                <a16:creationId xmlns:a16="http://schemas.microsoft.com/office/drawing/2014/main" id="{FF70DB35-31A0-1CC7-9D99-6A1A64F6DB70}"/>
              </a:ext>
            </a:extLst>
          </p:cNvPr>
          <p:cNvSpPr txBox="1"/>
          <p:nvPr/>
        </p:nvSpPr>
        <p:spPr>
          <a:xfrm>
            <a:off x="3310234" y="4552110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246;g276ba40b9e9_0_343">
            <a:extLst>
              <a:ext uri="{FF2B5EF4-FFF2-40B4-BE49-F238E27FC236}">
                <a16:creationId xmlns:a16="http://schemas.microsoft.com/office/drawing/2014/main" id="{A01668D3-1A5D-8516-83AB-91D33B89EF31}"/>
              </a:ext>
            </a:extLst>
          </p:cNvPr>
          <p:cNvSpPr/>
          <p:nvPr/>
        </p:nvSpPr>
        <p:spPr>
          <a:xfrm>
            <a:off x="3578524" y="3793184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47;g276ba40b9e9_0_343">
            <a:extLst>
              <a:ext uri="{FF2B5EF4-FFF2-40B4-BE49-F238E27FC236}">
                <a16:creationId xmlns:a16="http://schemas.microsoft.com/office/drawing/2014/main" id="{CA351F53-2428-87EC-29D8-1A78B949E136}"/>
              </a:ext>
            </a:extLst>
          </p:cNvPr>
          <p:cNvSpPr txBox="1"/>
          <p:nvPr/>
        </p:nvSpPr>
        <p:spPr>
          <a:xfrm>
            <a:off x="3604717" y="3833853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Đặt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lịch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hẹn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248;g276ba40b9e9_0_343">
            <a:extLst>
              <a:ext uri="{FF2B5EF4-FFF2-40B4-BE49-F238E27FC236}">
                <a16:creationId xmlns:a16="http://schemas.microsoft.com/office/drawing/2014/main" id="{FEDFC168-58F7-FF51-2E36-ECE757C7CBDD}"/>
              </a:ext>
            </a:extLst>
          </p:cNvPr>
          <p:cNvSpPr/>
          <p:nvPr/>
        </p:nvSpPr>
        <p:spPr>
          <a:xfrm>
            <a:off x="4562250" y="4483239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49;g276ba40b9e9_0_343">
            <a:extLst>
              <a:ext uri="{FF2B5EF4-FFF2-40B4-BE49-F238E27FC236}">
                <a16:creationId xmlns:a16="http://schemas.microsoft.com/office/drawing/2014/main" id="{C1066873-D226-5720-5446-08668BF0865B}"/>
              </a:ext>
            </a:extLst>
          </p:cNvPr>
          <p:cNvSpPr txBox="1"/>
          <p:nvPr/>
        </p:nvSpPr>
        <p:spPr>
          <a:xfrm>
            <a:off x="4562250" y="4552110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250;g276ba40b9e9_0_343">
            <a:extLst>
              <a:ext uri="{FF2B5EF4-FFF2-40B4-BE49-F238E27FC236}">
                <a16:creationId xmlns:a16="http://schemas.microsoft.com/office/drawing/2014/main" id="{E595C74A-AB11-7C0A-7795-CFC4D4817E4C}"/>
              </a:ext>
            </a:extLst>
          </p:cNvPr>
          <p:cNvSpPr/>
          <p:nvPr/>
        </p:nvSpPr>
        <p:spPr>
          <a:xfrm>
            <a:off x="4830538" y="3793184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251;g276ba40b9e9_0_343">
            <a:extLst>
              <a:ext uri="{FF2B5EF4-FFF2-40B4-BE49-F238E27FC236}">
                <a16:creationId xmlns:a16="http://schemas.microsoft.com/office/drawing/2014/main" id="{604BA52D-D05E-823C-018A-8FD4621F0766}"/>
              </a:ext>
            </a:extLst>
          </p:cNvPr>
          <p:cNvSpPr txBox="1"/>
          <p:nvPr/>
        </p:nvSpPr>
        <p:spPr>
          <a:xfrm>
            <a:off x="4856732" y="3833853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Phân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công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cho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lịch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hẹn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52;g276ba40b9e9_0_343">
            <a:extLst>
              <a:ext uri="{FF2B5EF4-FFF2-40B4-BE49-F238E27FC236}">
                <a16:creationId xmlns:a16="http://schemas.microsoft.com/office/drawing/2014/main" id="{E00FE838-72BE-29D5-0FE9-53B7FA113171}"/>
              </a:ext>
            </a:extLst>
          </p:cNvPr>
          <p:cNvSpPr/>
          <p:nvPr/>
        </p:nvSpPr>
        <p:spPr>
          <a:xfrm>
            <a:off x="5814265" y="4483239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53;g276ba40b9e9_0_343">
            <a:extLst>
              <a:ext uri="{FF2B5EF4-FFF2-40B4-BE49-F238E27FC236}">
                <a16:creationId xmlns:a16="http://schemas.microsoft.com/office/drawing/2014/main" id="{FC31B3C8-DCDD-2DFA-954F-958DD360866B}"/>
              </a:ext>
            </a:extLst>
          </p:cNvPr>
          <p:cNvSpPr txBox="1"/>
          <p:nvPr/>
        </p:nvSpPr>
        <p:spPr>
          <a:xfrm>
            <a:off x="5814265" y="4552110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254;g276ba40b9e9_0_343">
            <a:extLst>
              <a:ext uri="{FF2B5EF4-FFF2-40B4-BE49-F238E27FC236}">
                <a16:creationId xmlns:a16="http://schemas.microsoft.com/office/drawing/2014/main" id="{056D60CB-75FD-72D4-935E-FFD834C6F46C}"/>
              </a:ext>
            </a:extLst>
          </p:cNvPr>
          <p:cNvSpPr/>
          <p:nvPr/>
        </p:nvSpPr>
        <p:spPr>
          <a:xfrm>
            <a:off x="6082553" y="3793184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55;g276ba40b9e9_0_343">
            <a:extLst>
              <a:ext uri="{FF2B5EF4-FFF2-40B4-BE49-F238E27FC236}">
                <a16:creationId xmlns:a16="http://schemas.microsoft.com/office/drawing/2014/main" id="{68C8CFAC-F5A3-09D1-AD28-D6EEC4C1B0B7}"/>
              </a:ext>
            </a:extLst>
          </p:cNvPr>
          <p:cNvSpPr txBox="1"/>
          <p:nvPr/>
        </p:nvSpPr>
        <p:spPr>
          <a:xfrm>
            <a:off x="6108747" y="3833853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Tập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luyện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và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đánh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giá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64;g276ba40b9e9_0_343">
            <a:extLst>
              <a:ext uri="{FF2B5EF4-FFF2-40B4-BE49-F238E27FC236}">
                <a16:creationId xmlns:a16="http://schemas.microsoft.com/office/drawing/2014/main" id="{9E1A04FA-A4B1-9DF8-D2A3-0A3B5C692E23}"/>
              </a:ext>
            </a:extLst>
          </p:cNvPr>
          <p:cNvSpPr txBox="1"/>
          <p:nvPr/>
        </p:nvSpPr>
        <p:spPr>
          <a:xfrm>
            <a:off x="1366770" y="5677419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Giải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pháp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quy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trình</a:t>
            </a:r>
            <a:endParaRPr dirty="0"/>
          </a:p>
        </p:txBody>
      </p:sp>
      <p:sp>
        <p:nvSpPr>
          <p:cNvPr id="48" name="Google Shape;242;g276ba40b9e9_0_343">
            <a:extLst>
              <a:ext uri="{FF2B5EF4-FFF2-40B4-BE49-F238E27FC236}">
                <a16:creationId xmlns:a16="http://schemas.microsoft.com/office/drawing/2014/main" id="{977ADC06-8864-4AF8-652E-ABD97F6FFEF4}"/>
              </a:ext>
            </a:extLst>
          </p:cNvPr>
          <p:cNvSpPr/>
          <p:nvPr/>
        </p:nvSpPr>
        <p:spPr>
          <a:xfrm>
            <a:off x="1048300" y="1153422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243;g276ba40b9e9_0_343">
            <a:extLst>
              <a:ext uri="{FF2B5EF4-FFF2-40B4-BE49-F238E27FC236}">
                <a16:creationId xmlns:a16="http://schemas.microsoft.com/office/drawing/2014/main" id="{2DB75D48-0672-F6BE-EAAB-1E2A7385699D}"/>
              </a:ext>
            </a:extLst>
          </p:cNvPr>
          <p:cNvSpPr txBox="1"/>
          <p:nvPr/>
        </p:nvSpPr>
        <p:spPr>
          <a:xfrm>
            <a:off x="1074493" y="1194091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Đăng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hội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viên</a:t>
            </a:r>
            <a:endParaRPr dirty="0"/>
          </a:p>
        </p:txBody>
      </p:sp>
      <p:sp>
        <p:nvSpPr>
          <p:cNvPr id="50" name="Google Shape;244;g276ba40b9e9_0_343">
            <a:extLst>
              <a:ext uri="{FF2B5EF4-FFF2-40B4-BE49-F238E27FC236}">
                <a16:creationId xmlns:a16="http://schemas.microsoft.com/office/drawing/2014/main" id="{8CF0B5ED-C220-DD4E-1CD2-5E0088D636EE}"/>
              </a:ext>
            </a:extLst>
          </p:cNvPr>
          <p:cNvSpPr/>
          <p:nvPr/>
        </p:nvSpPr>
        <p:spPr>
          <a:xfrm>
            <a:off x="2032026" y="1843477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245;g276ba40b9e9_0_343">
            <a:extLst>
              <a:ext uri="{FF2B5EF4-FFF2-40B4-BE49-F238E27FC236}">
                <a16:creationId xmlns:a16="http://schemas.microsoft.com/office/drawing/2014/main" id="{75D9F840-9810-BDC7-0565-4BF0D24ECF5D}"/>
              </a:ext>
            </a:extLst>
          </p:cNvPr>
          <p:cNvSpPr txBox="1"/>
          <p:nvPr/>
        </p:nvSpPr>
        <p:spPr>
          <a:xfrm>
            <a:off x="2032026" y="1912348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" name="Google Shape;246;g276ba40b9e9_0_343">
            <a:extLst>
              <a:ext uri="{FF2B5EF4-FFF2-40B4-BE49-F238E27FC236}">
                <a16:creationId xmlns:a16="http://schemas.microsoft.com/office/drawing/2014/main" id="{E2E169FC-321A-4305-6D6E-50984ECCCACD}"/>
              </a:ext>
            </a:extLst>
          </p:cNvPr>
          <p:cNvSpPr/>
          <p:nvPr/>
        </p:nvSpPr>
        <p:spPr>
          <a:xfrm>
            <a:off x="2300316" y="1153422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247;g276ba40b9e9_0_343">
            <a:extLst>
              <a:ext uri="{FF2B5EF4-FFF2-40B4-BE49-F238E27FC236}">
                <a16:creationId xmlns:a16="http://schemas.microsoft.com/office/drawing/2014/main" id="{8085C56E-14E8-5AAE-9950-279D2869E24A}"/>
              </a:ext>
            </a:extLst>
          </p:cNvPr>
          <p:cNvSpPr txBox="1"/>
          <p:nvPr/>
        </p:nvSpPr>
        <p:spPr>
          <a:xfrm>
            <a:off x="2326509" y="1194091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Đăng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thuê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PT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4" name="Google Shape;248;g276ba40b9e9_0_343">
            <a:extLst>
              <a:ext uri="{FF2B5EF4-FFF2-40B4-BE49-F238E27FC236}">
                <a16:creationId xmlns:a16="http://schemas.microsoft.com/office/drawing/2014/main" id="{58434426-592A-129D-40A4-70A9D512EFAE}"/>
              </a:ext>
            </a:extLst>
          </p:cNvPr>
          <p:cNvSpPr/>
          <p:nvPr/>
        </p:nvSpPr>
        <p:spPr>
          <a:xfrm>
            <a:off x="3284042" y="1843477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249;g276ba40b9e9_0_343">
            <a:extLst>
              <a:ext uri="{FF2B5EF4-FFF2-40B4-BE49-F238E27FC236}">
                <a16:creationId xmlns:a16="http://schemas.microsoft.com/office/drawing/2014/main" id="{36953EBA-9FB4-DB79-81AA-54A31762438D}"/>
              </a:ext>
            </a:extLst>
          </p:cNvPr>
          <p:cNvSpPr txBox="1"/>
          <p:nvPr/>
        </p:nvSpPr>
        <p:spPr>
          <a:xfrm>
            <a:off x="3284042" y="1912348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250;g276ba40b9e9_0_343">
            <a:extLst>
              <a:ext uri="{FF2B5EF4-FFF2-40B4-BE49-F238E27FC236}">
                <a16:creationId xmlns:a16="http://schemas.microsoft.com/office/drawing/2014/main" id="{D21232B3-CF24-D338-E422-4E7AD1DE1298}"/>
              </a:ext>
            </a:extLst>
          </p:cNvPr>
          <p:cNvSpPr/>
          <p:nvPr/>
        </p:nvSpPr>
        <p:spPr>
          <a:xfrm>
            <a:off x="3552330" y="1153422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251;g276ba40b9e9_0_343">
            <a:extLst>
              <a:ext uri="{FF2B5EF4-FFF2-40B4-BE49-F238E27FC236}">
                <a16:creationId xmlns:a16="http://schemas.microsoft.com/office/drawing/2014/main" id="{0CC49FEC-5CA7-6105-6D0A-C6E00D737850}"/>
              </a:ext>
            </a:extLst>
          </p:cNvPr>
          <p:cNvSpPr txBox="1"/>
          <p:nvPr/>
        </p:nvSpPr>
        <p:spPr>
          <a:xfrm>
            <a:off x="3578524" y="1194091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PT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Tư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8" name="Google Shape;252;g276ba40b9e9_0_343">
            <a:extLst>
              <a:ext uri="{FF2B5EF4-FFF2-40B4-BE49-F238E27FC236}">
                <a16:creationId xmlns:a16="http://schemas.microsoft.com/office/drawing/2014/main" id="{0A5F3C8A-F2AA-97F6-264B-28DFD48A863B}"/>
              </a:ext>
            </a:extLst>
          </p:cNvPr>
          <p:cNvSpPr/>
          <p:nvPr/>
        </p:nvSpPr>
        <p:spPr>
          <a:xfrm>
            <a:off x="4536057" y="1843477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253;g276ba40b9e9_0_343">
            <a:extLst>
              <a:ext uri="{FF2B5EF4-FFF2-40B4-BE49-F238E27FC236}">
                <a16:creationId xmlns:a16="http://schemas.microsoft.com/office/drawing/2014/main" id="{19148AF0-1501-4A9C-9A87-F35D046F3D3C}"/>
              </a:ext>
            </a:extLst>
          </p:cNvPr>
          <p:cNvSpPr txBox="1"/>
          <p:nvPr/>
        </p:nvSpPr>
        <p:spPr>
          <a:xfrm>
            <a:off x="4536057" y="1912348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254;g276ba40b9e9_0_343">
            <a:extLst>
              <a:ext uri="{FF2B5EF4-FFF2-40B4-BE49-F238E27FC236}">
                <a16:creationId xmlns:a16="http://schemas.microsoft.com/office/drawing/2014/main" id="{7BB23AE8-9E78-5730-68CF-1223B3C8D083}"/>
              </a:ext>
            </a:extLst>
          </p:cNvPr>
          <p:cNvSpPr/>
          <p:nvPr/>
        </p:nvSpPr>
        <p:spPr>
          <a:xfrm>
            <a:off x="4804345" y="1153422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255;g276ba40b9e9_0_343">
            <a:extLst>
              <a:ext uri="{FF2B5EF4-FFF2-40B4-BE49-F238E27FC236}">
                <a16:creationId xmlns:a16="http://schemas.microsoft.com/office/drawing/2014/main" id="{2423421D-D7C3-4348-F88D-1C2DC0597283}"/>
              </a:ext>
            </a:extLst>
          </p:cNvPr>
          <p:cNvSpPr txBox="1"/>
          <p:nvPr/>
        </p:nvSpPr>
        <p:spPr>
          <a:xfrm>
            <a:off x="4830539" y="1194091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hợp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đồng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256;g276ba40b9e9_0_343">
            <a:extLst>
              <a:ext uri="{FF2B5EF4-FFF2-40B4-BE49-F238E27FC236}">
                <a16:creationId xmlns:a16="http://schemas.microsoft.com/office/drawing/2014/main" id="{F2EABAB5-F709-29CF-990E-8FE8BBF56C5A}"/>
              </a:ext>
            </a:extLst>
          </p:cNvPr>
          <p:cNvSpPr/>
          <p:nvPr/>
        </p:nvSpPr>
        <p:spPr>
          <a:xfrm>
            <a:off x="5788071" y="1843477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257;g276ba40b9e9_0_343">
            <a:extLst>
              <a:ext uri="{FF2B5EF4-FFF2-40B4-BE49-F238E27FC236}">
                <a16:creationId xmlns:a16="http://schemas.microsoft.com/office/drawing/2014/main" id="{8E97B766-F244-433C-427E-6E14675DF557}"/>
              </a:ext>
            </a:extLst>
          </p:cNvPr>
          <p:cNvSpPr txBox="1"/>
          <p:nvPr/>
        </p:nvSpPr>
        <p:spPr>
          <a:xfrm>
            <a:off x="5788071" y="1912348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258;g276ba40b9e9_0_343">
            <a:extLst>
              <a:ext uri="{FF2B5EF4-FFF2-40B4-BE49-F238E27FC236}">
                <a16:creationId xmlns:a16="http://schemas.microsoft.com/office/drawing/2014/main" id="{4AF44441-E3BC-833C-2004-35A84AB0A0BC}"/>
              </a:ext>
            </a:extLst>
          </p:cNvPr>
          <p:cNvSpPr/>
          <p:nvPr/>
        </p:nvSpPr>
        <p:spPr>
          <a:xfrm>
            <a:off x="6056360" y="1153422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259;g276ba40b9e9_0_343">
            <a:extLst>
              <a:ext uri="{FF2B5EF4-FFF2-40B4-BE49-F238E27FC236}">
                <a16:creationId xmlns:a16="http://schemas.microsoft.com/office/drawing/2014/main" id="{FCE788D9-CCE0-DDFA-AE3D-CB5D47A035AF}"/>
              </a:ext>
            </a:extLst>
          </p:cNvPr>
          <p:cNvSpPr txBox="1"/>
          <p:nvPr/>
        </p:nvSpPr>
        <p:spPr>
          <a:xfrm>
            <a:off x="6082553" y="1194091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Hẹn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lịch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trực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tiếp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với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PT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264;g276ba40b9e9_0_343">
            <a:extLst>
              <a:ext uri="{FF2B5EF4-FFF2-40B4-BE49-F238E27FC236}">
                <a16:creationId xmlns:a16="http://schemas.microsoft.com/office/drawing/2014/main" id="{230B1323-8C09-3EAB-A157-655054FE7F63}"/>
              </a:ext>
            </a:extLst>
          </p:cNvPr>
          <p:cNvSpPr txBox="1"/>
          <p:nvPr/>
        </p:nvSpPr>
        <p:spPr>
          <a:xfrm>
            <a:off x="1289061" y="2988725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Quy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trình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thuê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PT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phòng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gym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truyền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thống</a:t>
            </a:r>
            <a:endParaRPr dirty="0"/>
          </a:p>
        </p:txBody>
      </p:sp>
      <p:sp>
        <p:nvSpPr>
          <p:cNvPr id="131" name="Google Shape;256;g276ba40b9e9_0_343">
            <a:extLst>
              <a:ext uri="{FF2B5EF4-FFF2-40B4-BE49-F238E27FC236}">
                <a16:creationId xmlns:a16="http://schemas.microsoft.com/office/drawing/2014/main" id="{862806DB-C368-831F-A8CC-1AC66E36696F}"/>
              </a:ext>
            </a:extLst>
          </p:cNvPr>
          <p:cNvSpPr/>
          <p:nvPr/>
        </p:nvSpPr>
        <p:spPr>
          <a:xfrm>
            <a:off x="7029349" y="1843477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257;g276ba40b9e9_0_343">
            <a:extLst>
              <a:ext uri="{FF2B5EF4-FFF2-40B4-BE49-F238E27FC236}">
                <a16:creationId xmlns:a16="http://schemas.microsoft.com/office/drawing/2014/main" id="{AB3FC5CA-D677-7168-7714-B240E2D0EB5E}"/>
              </a:ext>
            </a:extLst>
          </p:cNvPr>
          <p:cNvSpPr txBox="1"/>
          <p:nvPr/>
        </p:nvSpPr>
        <p:spPr>
          <a:xfrm>
            <a:off x="7029349" y="1912348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258;g276ba40b9e9_0_343">
            <a:extLst>
              <a:ext uri="{FF2B5EF4-FFF2-40B4-BE49-F238E27FC236}">
                <a16:creationId xmlns:a16="http://schemas.microsoft.com/office/drawing/2014/main" id="{E9798D58-8733-0EE9-A3D1-8FC83A2E2B2B}"/>
              </a:ext>
            </a:extLst>
          </p:cNvPr>
          <p:cNvSpPr/>
          <p:nvPr/>
        </p:nvSpPr>
        <p:spPr>
          <a:xfrm>
            <a:off x="7297638" y="1153422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259;g276ba40b9e9_0_343">
            <a:extLst>
              <a:ext uri="{FF2B5EF4-FFF2-40B4-BE49-F238E27FC236}">
                <a16:creationId xmlns:a16="http://schemas.microsoft.com/office/drawing/2014/main" id="{B9941C64-5FFD-9FE4-5332-DD3F4D231973}"/>
              </a:ext>
            </a:extLst>
          </p:cNvPr>
          <p:cNvSpPr txBox="1"/>
          <p:nvPr/>
        </p:nvSpPr>
        <p:spPr>
          <a:xfrm>
            <a:off x="7323831" y="1194091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PT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đưa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ra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tập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trước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mỗi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buổi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tập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eb80a12707_0_9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/>
              <a:t>2.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dirty="0"/>
          </a:p>
        </p:txBody>
      </p:sp>
      <p:sp>
        <p:nvSpPr>
          <p:cNvPr id="159" name="Google Shape;159;g2eb80a12707_0_9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160" name="Google Shape;160;g2eb80a12707_0_9"/>
          <p:cNvSpPr txBox="1"/>
          <p:nvPr/>
        </p:nvSpPr>
        <p:spPr>
          <a:xfrm>
            <a:off x="235077" y="3669240"/>
            <a:ext cx="8324400" cy="23313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Các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vấn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đề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cần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giải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quyết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Làm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thế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nào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để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hội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viên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có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thể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theo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dõi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và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đăng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ký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lịch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hẹn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các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chương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trình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tập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luyện</a:t>
            </a:r>
            <a:endParaRPr lang="en-US" sz="1800" b="1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Làm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thế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nào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để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phân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công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huấn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luyện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viên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cho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các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lịch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hẹn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	</a:t>
            </a:r>
          </a:p>
          <a:p>
            <a:pPr marL="457200" lvl="0" indent="-3873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00"/>
              <a:buChar char="⮚"/>
            </a:pPr>
            <a:endParaRPr lang="vi-VN" sz="2500" dirty="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" name="Google Shape;242;g276ba40b9e9_0_343">
            <a:extLst>
              <a:ext uri="{FF2B5EF4-FFF2-40B4-BE49-F238E27FC236}">
                <a16:creationId xmlns:a16="http://schemas.microsoft.com/office/drawing/2014/main" id="{7404E788-2814-2A37-2043-22E3D31013FA}"/>
              </a:ext>
            </a:extLst>
          </p:cNvPr>
          <p:cNvSpPr/>
          <p:nvPr/>
        </p:nvSpPr>
        <p:spPr>
          <a:xfrm>
            <a:off x="2217038" y="109506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" name="Google Shape;243;g276ba40b9e9_0_343">
            <a:extLst>
              <a:ext uri="{FF2B5EF4-FFF2-40B4-BE49-F238E27FC236}">
                <a16:creationId xmlns:a16="http://schemas.microsoft.com/office/drawing/2014/main" id="{0ADB22D1-C5D2-7BD5-642D-373B869DF8FA}"/>
              </a:ext>
            </a:extLst>
          </p:cNvPr>
          <p:cNvSpPr txBox="1"/>
          <p:nvPr/>
        </p:nvSpPr>
        <p:spPr>
          <a:xfrm>
            <a:off x="2243231" y="113572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Đăng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hội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viên</a:t>
            </a:r>
            <a:endParaRPr dirty="0"/>
          </a:p>
        </p:txBody>
      </p:sp>
      <p:sp>
        <p:nvSpPr>
          <p:cNvPr id="4" name="Google Shape;244;g276ba40b9e9_0_343">
            <a:extLst>
              <a:ext uri="{FF2B5EF4-FFF2-40B4-BE49-F238E27FC236}">
                <a16:creationId xmlns:a16="http://schemas.microsoft.com/office/drawing/2014/main" id="{A95502B1-D862-95AD-74A0-9255DD54388A}"/>
              </a:ext>
            </a:extLst>
          </p:cNvPr>
          <p:cNvSpPr/>
          <p:nvPr/>
        </p:nvSpPr>
        <p:spPr>
          <a:xfrm>
            <a:off x="3200764" y="178511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245;g276ba40b9e9_0_343">
            <a:extLst>
              <a:ext uri="{FF2B5EF4-FFF2-40B4-BE49-F238E27FC236}">
                <a16:creationId xmlns:a16="http://schemas.microsoft.com/office/drawing/2014/main" id="{FF70DB35-31A0-1CC7-9D99-6A1A64F6DB70}"/>
              </a:ext>
            </a:extLst>
          </p:cNvPr>
          <p:cNvSpPr txBox="1"/>
          <p:nvPr/>
        </p:nvSpPr>
        <p:spPr>
          <a:xfrm>
            <a:off x="3200764" y="185398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246;g276ba40b9e9_0_343">
            <a:extLst>
              <a:ext uri="{FF2B5EF4-FFF2-40B4-BE49-F238E27FC236}">
                <a16:creationId xmlns:a16="http://schemas.microsoft.com/office/drawing/2014/main" id="{A01668D3-1A5D-8516-83AB-91D33B89EF31}"/>
              </a:ext>
            </a:extLst>
          </p:cNvPr>
          <p:cNvSpPr/>
          <p:nvPr/>
        </p:nvSpPr>
        <p:spPr>
          <a:xfrm>
            <a:off x="3469054" y="109506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247;g276ba40b9e9_0_343">
            <a:extLst>
              <a:ext uri="{FF2B5EF4-FFF2-40B4-BE49-F238E27FC236}">
                <a16:creationId xmlns:a16="http://schemas.microsoft.com/office/drawing/2014/main" id="{CA351F53-2428-87EC-29D8-1A78B949E136}"/>
              </a:ext>
            </a:extLst>
          </p:cNvPr>
          <p:cNvSpPr txBox="1"/>
          <p:nvPr/>
        </p:nvSpPr>
        <p:spPr>
          <a:xfrm>
            <a:off x="3495247" y="113572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Đặt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lịch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hẹn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" name="Google Shape;248;g276ba40b9e9_0_343">
            <a:extLst>
              <a:ext uri="{FF2B5EF4-FFF2-40B4-BE49-F238E27FC236}">
                <a16:creationId xmlns:a16="http://schemas.microsoft.com/office/drawing/2014/main" id="{FEDFC168-58F7-FF51-2E36-ECE757C7CBDD}"/>
              </a:ext>
            </a:extLst>
          </p:cNvPr>
          <p:cNvSpPr/>
          <p:nvPr/>
        </p:nvSpPr>
        <p:spPr>
          <a:xfrm>
            <a:off x="4452780" y="178511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249;g276ba40b9e9_0_343">
            <a:extLst>
              <a:ext uri="{FF2B5EF4-FFF2-40B4-BE49-F238E27FC236}">
                <a16:creationId xmlns:a16="http://schemas.microsoft.com/office/drawing/2014/main" id="{C1066873-D226-5720-5446-08668BF0865B}"/>
              </a:ext>
            </a:extLst>
          </p:cNvPr>
          <p:cNvSpPr txBox="1"/>
          <p:nvPr/>
        </p:nvSpPr>
        <p:spPr>
          <a:xfrm>
            <a:off x="4452780" y="185398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250;g276ba40b9e9_0_343">
            <a:extLst>
              <a:ext uri="{FF2B5EF4-FFF2-40B4-BE49-F238E27FC236}">
                <a16:creationId xmlns:a16="http://schemas.microsoft.com/office/drawing/2014/main" id="{E595C74A-AB11-7C0A-7795-CFC4D4817E4C}"/>
              </a:ext>
            </a:extLst>
          </p:cNvPr>
          <p:cNvSpPr/>
          <p:nvPr/>
        </p:nvSpPr>
        <p:spPr>
          <a:xfrm>
            <a:off x="4721068" y="109506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251;g276ba40b9e9_0_343">
            <a:extLst>
              <a:ext uri="{FF2B5EF4-FFF2-40B4-BE49-F238E27FC236}">
                <a16:creationId xmlns:a16="http://schemas.microsoft.com/office/drawing/2014/main" id="{604BA52D-D05E-823C-018A-8FD4621F0766}"/>
              </a:ext>
            </a:extLst>
          </p:cNvPr>
          <p:cNvSpPr txBox="1"/>
          <p:nvPr/>
        </p:nvSpPr>
        <p:spPr>
          <a:xfrm>
            <a:off x="4747262" y="113572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Phân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công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cho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lịch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hẹn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252;g276ba40b9e9_0_343">
            <a:extLst>
              <a:ext uri="{FF2B5EF4-FFF2-40B4-BE49-F238E27FC236}">
                <a16:creationId xmlns:a16="http://schemas.microsoft.com/office/drawing/2014/main" id="{E00FE838-72BE-29D5-0FE9-53B7FA113171}"/>
              </a:ext>
            </a:extLst>
          </p:cNvPr>
          <p:cNvSpPr/>
          <p:nvPr/>
        </p:nvSpPr>
        <p:spPr>
          <a:xfrm>
            <a:off x="5704795" y="178511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53;g276ba40b9e9_0_343">
            <a:extLst>
              <a:ext uri="{FF2B5EF4-FFF2-40B4-BE49-F238E27FC236}">
                <a16:creationId xmlns:a16="http://schemas.microsoft.com/office/drawing/2014/main" id="{FC31B3C8-DCDD-2DFA-954F-958DD360866B}"/>
              </a:ext>
            </a:extLst>
          </p:cNvPr>
          <p:cNvSpPr txBox="1"/>
          <p:nvPr/>
        </p:nvSpPr>
        <p:spPr>
          <a:xfrm>
            <a:off x="5704795" y="185398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254;g276ba40b9e9_0_343">
            <a:extLst>
              <a:ext uri="{FF2B5EF4-FFF2-40B4-BE49-F238E27FC236}">
                <a16:creationId xmlns:a16="http://schemas.microsoft.com/office/drawing/2014/main" id="{056D60CB-75FD-72D4-935E-FFD834C6F46C}"/>
              </a:ext>
            </a:extLst>
          </p:cNvPr>
          <p:cNvSpPr/>
          <p:nvPr/>
        </p:nvSpPr>
        <p:spPr>
          <a:xfrm>
            <a:off x="5973083" y="109506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55;g276ba40b9e9_0_343">
            <a:extLst>
              <a:ext uri="{FF2B5EF4-FFF2-40B4-BE49-F238E27FC236}">
                <a16:creationId xmlns:a16="http://schemas.microsoft.com/office/drawing/2014/main" id="{68C8CFAC-F5A3-09D1-AD28-D6EEC4C1B0B7}"/>
              </a:ext>
            </a:extLst>
          </p:cNvPr>
          <p:cNvSpPr txBox="1"/>
          <p:nvPr/>
        </p:nvSpPr>
        <p:spPr>
          <a:xfrm>
            <a:off x="5999277" y="113572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Tập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luyện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và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đánh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giá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264;g276ba40b9e9_0_343">
            <a:extLst>
              <a:ext uri="{FF2B5EF4-FFF2-40B4-BE49-F238E27FC236}">
                <a16:creationId xmlns:a16="http://schemas.microsoft.com/office/drawing/2014/main" id="{9E1A04FA-A4B1-9DF8-D2A3-0A3B5C692E23}"/>
              </a:ext>
            </a:extLst>
          </p:cNvPr>
          <p:cNvSpPr txBox="1"/>
          <p:nvPr/>
        </p:nvSpPr>
        <p:spPr>
          <a:xfrm>
            <a:off x="1257300" y="2979295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Quy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trình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đăng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và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tập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luyện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trong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hệ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thống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3916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2eb80a12707_0_17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2.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Phân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tích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bài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toán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7" name="Google Shape;167;g2eb80a12707_0_17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12</a:t>
            </a:fld>
            <a:endParaRPr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168" name="Google Shape;168;g2eb80a12707_0_17"/>
          <p:cNvSpPr txBox="1"/>
          <p:nvPr/>
        </p:nvSpPr>
        <p:spPr>
          <a:xfrm>
            <a:off x="235069" y="1041950"/>
            <a:ext cx="8324400" cy="738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Giải</a:t>
            </a:r>
            <a:r>
              <a:rPr lang="en-US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quyết</a:t>
            </a:r>
            <a:r>
              <a:rPr lang="en-US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bài</a:t>
            </a:r>
            <a:r>
              <a:rPr lang="en-US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toán</a:t>
            </a:r>
            <a:r>
              <a:rPr lang="en-US" b="1" i="0" u="none" strike="noStrike" cap="none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: 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Làm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thế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nào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để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hội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viên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có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thể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theo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dõi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và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đăng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ký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lịch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hẹn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các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chương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trình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tập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4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luyện</a:t>
            </a:r>
            <a:r>
              <a:rPr lang="en-US" sz="14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?</a:t>
            </a:r>
          </a:p>
        </p:txBody>
      </p:sp>
      <p:pic>
        <p:nvPicPr>
          <p:cNvPr id="169" name="Google Shape;169;g2eb80a12707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2301" y="2142005"/>
            <a:ext cx="4380686" cy="2410677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g2eb80a12707_0_17"/>
          <p:cNvSpPr txBox="1"/>
          <p:nvPr/>
        </p:nvSpPr>
        <p:spPr>
          <a:xfrm>
            <a:off x="-970747" y="5024266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Khung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chương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trình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tập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luyện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" name="Google Shape;179;g2eb80a12707_0_26">
            <a:extLst>
              <a:ext uri="{FF2B5EF4-FFF2-40B4-BE49-F238E27FC236}">
                <a16:creationId xmlns:a16="http://schemas.microsoft.com/office/drawing/2014/main" id="{95D8E63F-DA06-5AA5-99E8-78AD760C9EAC}"/>
              </a:ext>
            </a:extLst>
          </p:cNvPr>
          <p:cNvSpPr txBox="1"/>
          <p:nvPr/>
        </p:nvSpPr>
        <p:spPr>
          <a:xfrm>
            <a:off x="3654805" y="5024266"/>
            <a:ext cx="6604090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Đặt lịch online</a:t>
            </a:r>
            <a:endParaRPr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3" name="Google Shape;180;g2eb80a12707_0_26">
            <a:extLst>
              <a:ext uri="{FF2B5EF4-FFF2-40B4-BE49-F238E27FC236}">
                <a16:creationId xmlns:a16="http://schemas.microsoft.com/office/drawing/2014/main" id="{4B0593E6-7147-80AA-56D6-EEB5117D9A4C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3890" y="2110276"/>
            <a:ext cx="3895583" cy="24106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eb80a12707_0_36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/>
              <a:t>2. </a:t>
            </a: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tích</a:t>
            </a:r>
            <a:r>
              <a:rPr lang="en-US" dirty="0"/>
              <a:t> </a:t>
            </a:r>
            <a:r>
              <a:rPr lang="en-US" dirty="0" err="1"/>
              <a:t>bài</a:t>
            </a:r>
            <a:r>
              <a:rPr lang="en-US" dirty="0"/>
              <a:t> </a:t>
            </a:r>
            <a:r>
              <a:rPr lang="en-US" dirty="0" err="1"/>
              <a:t>toán</a:t>
            </a:r>
            <a:endParaRPr dirty="0"/>
          </a:p>
        </p:txBody>
      </p:sp>
      <p:sp>
        <p:nvSpPr>
          <p:cNvPr id="187" name="Google Shape;187;g2eb80a12707_0_36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188" name="Google Shape;188;g2eb80a12707_0_36"/>
          <p:cNvSpPr txBox="1"/>
          <p:nvPr/>
        </p:nvSpPr>
        <p:spPr>
          <a:xfrm>
            <a:off x="235069" y="1041950"/>
            <a:ext cx="832440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Giải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quyết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bài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toán</a:t>
            </a:r>
            <a:r>
              <a:rPr lang="en-US" sz="1800" b="1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endParaRPr dirty="0"/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Làm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thế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nào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để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phân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công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huấn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luyện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viên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cho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các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lịch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hẹn</a:t>
            </a:r>
            <a:r>
              <a:rPr lang="en-US" sz="18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?</a:t>
            </a:r>
          </a:p>
        </p:txBody>
      </p:sp>
      <p:sp>
        <p:nvSpPr>
          <p:cNvPr id="189" name="Google Shape;189;g2eb80a12707_0_36"/>
          <p:cNvSpPr txBox="1"/>
          <p:nvPr/>
        </p:nvSpPr>
        <p:spPr>
          <a:xfrm>
            <a:off x="3233346" y="4983378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Phân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bổ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yêu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cầu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cho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các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huấn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luyện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  <p:pic>
        <p:nvPicPr>
          <p:cNvPr id="190" name="Google Shape;190;g2eb80a12707_0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7772" y="2246680"/>
            <a:ext cx="3500549" cy="2609178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89;g2eb80a12707_0_36">
            <a:extLst>
              <a:ext uri="{FF2B5EF4-FFF2-40B4-BE49-F238E27FC236}">
                <a16:creationId xmlns:a16="http://schemas.microsoft.com/office/drawing/2014/main" id="{51161050-504B-46A9-1DAE-B17FB3934E42}"/>
              </a:ext>
            </a:extLst>
          </p:cNvPr>
          <p:cNvSpPr txBox="1"/>
          <p:nvPr/>
        </p:nvSpPr>
        <p:spPr>
          <a:xfrm>
            <a:off x="451543" y="2313373"/>
            <a:ext cx="4346229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Giải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bài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toán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quy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hoạch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tuyến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tính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gán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huấn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luyện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cho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các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yêu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cầu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từ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hội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8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196" name="Google Shape;196;p8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Biểu đồ Usecase tổng quan</a:t>
            </a:r>
            <a:endParaRPr/>
          </a:p>
        </p:txBody>
      </p:sp>
      <p:pic>
        <p:nvPicPr>
          <p:cNvPr id="197" name="Google Shape;197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1400" y="956075"/>
            <a:ext cx="5023376" cy="5383826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8"/>
          <p:cNvSpPr txBox="1"/>
          <p:nvPr/>
        </p:nvSpPr>
        <p:spPr>
          <a:xfrm>
            <a:off x="72700" y="886492"/>
            <a:ext cx="4011600" cy="196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5</a:t>
            </a:r>
            <a:r>
              <a:rPr lang="en-US" sz="22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tác</a:t>
            </a:r>
            <a:r>
              <a:rPr lang="en-US" sz="22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nhân</a:t>
            </a:r>
            <a:r>
              <a:rPr lang="en-US" sz="22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người</a:t>
            </a:r>
            <a:r>
              <a:rPr lang="en-US" sz="22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dùng</a:t>
            </a:r>
            <a:endParaRPr sz="280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Quản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lý</a:t>
            </a:r>
            <a:endParaRPr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Lễ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Tân</a:t>
            </a:r>
            <a:endParaRPr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Huấn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luyện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endParaRPr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Hội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viên</a:t>
            </a:r>
            <a:endParaRPr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68580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Char char="•"/>
            </a:pP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Khách</a:t>
            </a:r>
            <a:endParaRPr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1800" dirty="0">
              <a:solidFill>
                <a:srgbClr val="000000"/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Lato"/>
            </a:endParaRPr>
          </a:p>
        </p:txBody>
      </p:sp>
      <p:sp>
        <p:nvSpPr>
          <p:cNvPr id="199" name="Google Shape;199;p8"/>
          <p:cNvSpPr txBox="1"/>
          <p:nvPr/>
        </p:nvSpPr>
        <p:spPr>
          <a:xfrm>
            <a:off x="151611" y="3090042"/>
            <a:ext cx="3675600" cy="133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Char char="•"/>
            </a:pPr>
            <a:r>
              <a:rPr lang="en-US" sz="22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1</a:t>
            </a:r>
            <a:r>
              <a:rPr lang="en-US" sz="22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tác</a:t>
            </a:r>
            <a:r>
              <a:rPr lang="en-US" sz="22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nhân</a:t>
            </a:r>
            <a:r>
              <a:rPr lang="en-US" sz="22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hệ</a:t>
            </a:r>
            <a:r>
              <a:rPr lang="en-US" sz="2200" dirty="0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2200" dirty="0" err="1">
                <a:solidFill>
                  <a:srgbClr val="000000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thống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6858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Char char="•"/>
            </a:pP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Bộ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lập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lịch</a:t>
            </a:r>
            <a:endParaRPr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76ba40b9e9_0_290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33" name="Google Shape;233;g276ba40b9e9_0_290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Kiến trúc hệ thống</a:t>
            </a:r>
            <a:endParaRPr/>
          </a:p>
        </p:txBody>
      </p:sp>
      <p:sp>
        <p:nvSpPr>
          <p:cNvPr id="234" name="Google Shape;234;g276ba40b9e9_0_290"/>
          <p:cNvSpPr txBox="1"/>
          <p:nvPr/>
        </p:nvSpPr>
        <p:spPr>
          <a:xfrm>
            <a:off x="235077" y="1931488"/>
            <a:ext cx="3615704" cy="17542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r>
              <a:rPr lang="en-US" sz="18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Hệ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thống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bao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gồm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2 website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sử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dụng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chung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1 server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và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1 service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để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lập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b="0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lịch</a:t>
            </a:r>
            <a:endParaRPr lang="en-US" sz="18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1714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Noto Sans Symbols"/>
              <a:buNone/>
            </a:pPr>
            <a:endParaRPr sz="18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35" name="Google Shape;235;g276ba40b9e9_0_290"/>
          <p:cNvPicPr preferRelativeResize="0"/>
          <p:nvPr/>
        </p:nvPicPr>
        <p:blipFill rotWithShape="1">
          <a:blip r:embed="rId3">
            <a:alphaModFix/>
          </a:blip>
          <a:srcRect l="2217" r="2217"/>
          <a:stretch/>
        </p:blipFill>
        <p:spPr>
          <a:xfrm>
            <a:off x="3733637" y="1512913"/>
            <a:ext cx="5191127" cy="40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12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846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Thiết kế cơ sở dữ liệu</a:t>
            </a:r>
            <a:endParaRPr/>
          </a:p>
        </p:txBody>
      </p:sp>
      <p:sp>
        <p:nvSpPr>
          <p:cNvPr id="270" name="Google Shape;270;p12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  <p:pic>
        <p:nvPicPr>
          <p:cNvPr id="271" name="Google Shape;271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6525" y="874550"/>
            <a:ext cx="7613701" cy="5353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3012" y="398419"/>
            <a:ext cx="2037225" cy="6115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3"/>
          <p:cNvSpPr txBox="1"/>
          <p:nvPr/>
        </p:nvSpPr>
        <p:spPr>
          <a:xfrm>
            <a:off x="413012" y="3003256"/>
            <a:ext cx="7592301" cy="85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</a:pPr>
            <a:r>
              <a:rPr lang="en-US" sz="5400" b="1" dirty="0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3</a:t>
            </a:r>
            <a:r>
              <a:rPr lang="en-US" sz="5400" b="1" i="0" u="none" strike="noStrike" cap="none" dirty="0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. </a:t>
            </a:r>
            <a:r>
              <a:rPr lang="en-US" sz="5400" b="1" i="0" u="none" strike="noStrike" cap="none" dirty="0" err="1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Đóng</a:t>
            </a:r>
            <a:r>
              <a:rPr lang="en-US" sz="5400" b="1" i="0" u="none" strike="noStrike" cap="none" dirty="0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5400" b="1" i="0" u="none" strike="noStrike" cap="none" dirty="0" err="1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góp</a:t>
            </a:r>
            <a:r>
              <a:rPr lang="en-US" sz="5400" b="1" i="0" u="none" strike="noStrike" cap="none" dirty="0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5400" b="1" i="0" u="none" strike="noStrike" cap="none" dirty="0" err="1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nổi</a:t>
            </a:r>
            <a:r>
              <a:rPr lang="en-US" sz="5400" b="1" i="0" u="none" strike="noStrike" cap="none" dirty="0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5400" b="1" i="0" u="none" strike="noStrike" cap="none" dirty="0" err="1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bật</a:t>
            </a:r>
            <a:endParaRPr sz="5400" b="1" i="0" u="none" strike="noStrike" cap="none" dirty="0">
              <a:solidFill>
                <a:srgbClr val="C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6542596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76ba40b9e9_0_343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  <p:sp>
        <p:nvSpPr>
          <p:cNvPr id="241" name="Google Shape;241;g276ba40b9e9_0_343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bổ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endParaRPr dirty="0"/>
          </a:p>
        </p:txBody>
      </p:sp>
      <p:sp>
        <p:nvSpPr>
          <p:cNvPr id="242" name="Google Shape;242;g276ba40b9e9_0_343"/>
          <p:cNvSpPr/>
          <p:nvPr/>
        </p:nvSpPr>
        <p:spPr>
          <a:xfrm>
            <a:off x="99482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76ba40b9e9_0_343"/>
          <p:cNvSpPr txBox="1"/>
          <p:nvPr/>
        </p:nvSpPr>
        <p:spPr>
          <a:xfrm>
            <a:off x="1021020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định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tham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số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endParaRPr dirty="0"/>
          </a:p>
        </p:txBody>
      </p:sp>
      <p:sp>
        <p:nvSpPr>
          <p:cNvPr id="244" name="Google Shape;244;g276ba40b9e9_0_343"/>
          <p:cNvSpPr/>
          <p:nvPr/>
        </p:nvSpPr>
        <p:spPr>
          <a:xfrm>
            <a:off x="1978553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276ba40b9e9_0_343"/>
          <p:cNvSpPr txBox="1"/>
          <p:nvPr/>
        </p:nvSpPr>
        <p:spPr>
          <a:xfrm>
            <a:off x="1978553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276ba40b9e9_0_343"/>
          <p:cNvSpPr/>
          <p:nvPr/>
        </p:nvSpPr>
        <p:spPr>
          <a:xfrm>
            <a:off x="2246843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276ba40b9e9_0_343"/>
          <p:cNvSpPr txBox="1"/>
          <p:nvPr/>
        </p:nvSpPr>
        <p:spPr>
          <a:xfrm>
            <a:off x="2273036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ràng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buộc</a:t>
            </a:r>
            <a:endParaRPr lang="en-US" sz="1600" dirty="0">
              <a:effectLst/>
            </a:endParaRPr>
          </a:p>
        </p:txBody>
      </p:sp>
      <p:sp>
        <p:nvSpPr>
          <p:cNvPr id="248" name="Google Shape;248;g276ba40b9e9_0_343"/>
          <p:cNvSpPr/>
          <p:nvPr/>
        </p:nvSpPr>
        <p:spPr>
          <a:xfrm>
            <a:off x="3230569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276ba40b9e9_0_343"/>
          <p:cNvSpPr txBox="1"/>
          <p:nvPr/>
        </p:nvSpPr>
        <p:spPr>
          <a:xfrm>
            <a:off x="3230569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g276ba40b9e9_0_343"/>
          <p:cNvSpPr/>
          <p:nvPr/>
        </p:nvSpPr>
        <p:spPr>
          <a:xfrm>
            <a:off x="349885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76ba40b9e9_0_343"/>
          <p:cNvSpPr txBox="1"/>
          <p:nvPr/>
        </p:nvSpPr>
        <p:spPr>
          <a:xfrm>
            <a:off x="3525051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hàm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mục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tiêu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cần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tối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ưu</a:t>
            </a:r>
            <a:endParaRPr lang="en-US" sz="1600" dirty="0">
              <a:effectLst/>
            </a:endParaRPr>
          </a:p>
        </p:txBody>
      </p:sp>
      <p:sp>
        <p:nvSpPr>
          <p:cNvPr id="252" name="Google Shape;252;g276ba40b9e9_0_343"/>
          <p:cNvSpPr/>
          <p:nvPr/>
        </p:nvSpPr>
        <p:spPr>
          <a:xfrm>
            <a:off x="4482584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276ba40b9e9_0_343"/>
          <p:cNvSpPr txBox="1"/>
          <p:nvPr/>
        </p:nvSpPr>
        <p:spPr>
          <a:xfrm>
            <a:off x="4482584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g276ba40b9e9_0_343"/>
          <p:cNvSpPr/>
          <p:nvPr/>
        </p:nvSpPr>
        <p:spPr>
          <a:xfrm>
            <a:off x="4750872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276ba40b9e9_0_343"/>
          <p:cNvSpPr txBox="1"/>
          <p:nvPr/>
        </p:nvSpPr>
        <p:spPr>
          <a:xfrm>
            <a:off x="4777066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Giải bài toán quy hoạch tuyến tính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g276ba40b9e9_0_343"/>
          <p:cNvSpPr/>
          <p:nvPr/>
        </p:nvSpPr>
        <p:spPr>
          <a:xfrm>
            <a:off x="5734598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276ba40b9e9_0_343"/>
          <p:cNvSpPr txBox="1"/>
          <p:nvPr/>
        </p:nvSpPr>
        <p:spPr>
          <a:xfrm>
            <a:off x="5734598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g276ba40b9e9_0_343"/>
          <p:cNvSpPr/>
          <p:nvPr/>
        </p:nvSpPr>
        <p:spPr>
          <a:xfrm>
            <a:off x="600288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g276ba40b9e9_0_343"/>
          <p:cNvSpPr txBox="1"/>
          <p:nvPr/>
        </p:nvSpPr>
        <p:spPr>
          <a:xfrm>
            <a:off x="6029080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Hiển thị kết quả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276ba40b9e9_0_343"/>
          <p:cNvSpPr/>
          <p:nvPr/>
        </p:nvSpPr>
        <p:spPr>
          <a:xfrm>
            <a:off x="6986613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276ba40b9e9_0_343"/>
          <p:cNvSpPr txBox="1"/>
          <p:nvPr/>
        </p:nvSpPr>
        <p:spPr>
          <a:xfrm>
            <a:off x="6986613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g276ba40b9e9_0_343"/>
          <p:cNvSpPr/>
          <p:nvPr/>
        </p:nvSpPr>
        <p:spPr>
          <a:xfrm>
            <a:off x="7254903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76ba40b9e9_0_343"/>
          <p:cNvSpPr txBox="1"/>
          <p:nvPr/>
        </p:nvSpPr>
        <p:spPr>
          <a:xfrm>
            <a:off x="7281096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Chỉnh sửa thủ công</a:t>
            </a:r>
            <a:endParaRPr/>
          </a:p>
        </p:txBody>
      </p:sp>
      <p:sp>
        <p:nvSpPr>
          <p:cNvPr id="264" name="Google Shape;264;g276ba40b9e9_0_343"/>
          <p:cNvSpPr txBox="1"/>
          <p:nvPr/>
        </p:nvSpPr>
        <p:spPr>
          <a:xfrm>
            <a:off x="1257323" y="3705578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Các bước xây dựng hệ thống phân bổ lịch làm việc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76ba40b9e9_0_343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19</a:t>
            </a:fld>
            <a:endParaRPr/>
          </a:p>
        </p:txBody>
      </p:sp>
      <p:sp>
        <p:nvSpPr>
          <p:cNvPr id="241" name="Google Shape;241;g276ba40b9e9_0_343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bổ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endParaRPr dirty="0"/>
          </a:p>
        </p:txBody>
      </p:sp>
      <p:sp>
        <p:nvSpPr>
          <p:cNvPr id="242" name="Google Shape;242;g276ba40b9e9_0_343"/>
          <p:cNvSpPr/>
          <p:nvPr/>
        </p:nvSpPr>
        <p:spPr>
          <a:xfrm>
            <a:off x="99482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76ba40b9e9_0_343"/>
          <p:cNvSpPr txBox="1"/>
          <p:nvPr/>
        </p:nvSpPr>
        <p:spPr>
          <a:xfrm>
            <a:off x="1021020" y="1745269"/>
            <a:ext cx="841800" cy="16431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định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tham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số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endParaRPr dirty="0"/>
          </a:p>
        </p:txBody>
      </p:sp>
      <p:sp>
        <p:nvSpPr>
          <p:cNvPr id="244" name="Google Shape;244;g276ba40b9e9_0_343"/>
          <p:cNvSpPr/>
          <p:nvPr/>
        </p:nvSpPr>
        <p:spPr>
          <a:xfrm>
            <a:off x="1978553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276ba40b9e9_0_343"/>
          <p:cNvSpPr txBox="1"/>
          <p:nvPr/>
        </p:nvSpPr>
        <p:spPr>
          <a:xfrm>
            <a:off x="1978553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276ba40b9e9_0_343"/>
          <p:cNvSpPr/>
          <p:nvPr/>
        </p:nvSpPr>
        <p:spPr>
          <a:xfrm>
            <a:off x="2246843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276ba40b9e9_0_343"/>
          <p:cNvSpPr txBox="1"/>
          <p:nvPr/>
        </p:nvSpPr>
        <p:spPr>
          <a:xfrm>
            <a:off x="2273036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ràng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buộc</a:t>
            </a:r>
            <a:endParaRPr lang="en-US" sz="1600" dirty="0">
              <a:effectLst/>
            </a:endParaRPr>
          </a:p>
        </p:txBody>
      </p:sp>
      <p:sp>
        <p:nvSpPr>
          <p:cNvPr id="248" name="Google Shape;248;g276ba40b9e9_0_343"/>
          <p:cNvSpPr/>
          <p:nvPr/>
        </p:nvSpPr>
        <p:spPr>
          <a:xfrm>
            <a:off x="3230569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276ba40b9e9_0_343"/>
          <p:cNvSpPr txBox="1"/>
          <p:nvPr/>
        </p:nvSpPr>
        <p:spPr>
          <a:xfrm>
            <a:off x="3230569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g276ba40b9e9_0_343"/>
          <p:cNvSpPr/>
          <p:nvPr/>
        </p:nvSpPr>
        <p:spPr>
          <a:xfrm>
            <a:off x="349885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76ba40b9e9_0_343"/>
          <p:cNvSpPr txBox="1"/>
          <p:nvPr/>
        </p:nvSpPr>
        <p:spPr>
          <a:xfrm>
            <a:off x="3525051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hàm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mục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tiêu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cần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tối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ưu</a:t>
            </a:r>
            <a:endParaRPr lang="en-US" sz="1600" dirty="0">
              <a:effectLst/>
            </a:endParaRPr>
          </a:p>
        </p:txBody>
      </p:sp>
      <p:sp>
        <p:nvSpPr>
          <p:cNvPr id="252" name="Google Shape;252;g276ba40b9e9_0_343"/>
          <p:cNvSpPr/>
          <p:nvPr/>
        </p:nvSpPr>
        <p:spPr>
          <a:xfrm>
            <a:off x="4482584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276ba40b9e9_0_343"/>
          <p:cNvSpPr txBox="1"/>
          <p:nvPr/>
        </p:nvSpPr>
        <p:spPr>
          <a:xfrm>
            <a:off x="4482584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g276ba40b9e9_0_343"/>
          <p:cNvSpPr/>
          <p:nvPr/>
        </p:nvSpPr>
        <p:spPr>
          <a:xfrm>
            <a:off x="4750872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276ba40b9e9_0_343"/>
          <p:cNvSpPr txBox="1"/>
          <p:nvPr/>
        </p:nvSpPr>
        <p:spPr>
          <a:xfrm>
            <a:off x="4777066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Giải bài toán quy hoạch tuyến tính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g276ba40b9e9_0_343"/>
          <p:cNvSpPr/>
          <p:nvPr/>
        </p:nvSpPr>
        <p:spPr>
          <a:xfrm>
            <a:off x="5734598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276ba40b9e9_0_343"/>
          <p:cNvSpPr txBox="1"/>
          <p:nvPr/>
        </p:nvSpPr>
        <p:spPr>
          <a:xfrm>
            <a:off x="5734598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g276ba40b9e9_0_343"/>
          <p:cNvSpPr/>
          <p:nvPr/>
        </p:nvSpPr>
        <p:spPr>
          <a:xfrm>
            <a:off x="600288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g276ba40b9e9_0_343"/>
          <p:cNvSpPr txBox="1"/>
          <p:nvPr/>
        </p:nvSpPr>
        <p:spPr>
          <a:xfrm>
            <a:off x="6029080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Hiển thị kết quả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276ba40b9e9_0_343"/>
          <p:cNvSpPr/>
          <p:nvPr/>
        </p:nvSpPr>
        <p:spPr>
          <a:xfrm>
            <a:off x="6986613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276ba40b9e9_0_343"/>
          <p:cNvSpPr txBox="1"/>
          <p:nvPr/>
        </p:nvSpPr>
        <p:spPr>
          <a:xfrm>
            <a:off x="6986613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g276ba40b9e9_0_343"/>
          <p:cNvSpPr/>
          <p:nvPr/>
        </p:nvSpPr>
        <p:spPr>
          <a:xfrm>
            <a:off x="7254903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76ba40b9e9_0_343"/>
          <p:cNvSpPr txBox="1"/>
          <p:nvPr/>
        </p:nvSpPr>
        <p:spPr>
          <a:xfrm>
            <a:off x="7281096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Chỉnh sửa thủ công</a:t>
            </a:r>
            <a:endParaRPr/>
          </a:p>
        </p:txBody>
      </p:sp>
      <p:sp>
        <p:nvSpPr>
          <p:cNvPr id="264" name="Google Shape;264;g276ba40b9e9_0_343"/>
          <p:cNvSpPr txBox="1"/>
          <p:nvPr/>
        </p:nvSpPr>
        <p:spPr>
          <a:xfrm>
            <a:off x="1257323" y="3705578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Các bước xây dựng hệ thống phân bổ lịch làm việc</a:t>
            </a:r>
            <a:endParaRPr/>
          </a:p>
        </p:txBody>
      </p:sp>
      <p:sp>
        <p:nvSpPr>
          <p:cNvPr id="7" name="Google Shape;242;g276ba40b9e9_0_343">
            <a:extLst>
              <a:ext uri="{FF2B5EF4-FFF2-40B4-BE49-F238E27FC236}">
                <a16:creationId xmlns:a16="http://schemas.microsoft.com/office/drawing/2014/main" id="{657FF83D-53AF-F45C-A7B7-B2DF76F7149B}"/>
              </a:ext>
            </a:extLst>
          </p:cNvPr>
          <p:cNvSpPr/>
          <p:nvPr/>
        </p:nvSpPr>
        <p:spPr>
          <a:xfrm>
            <a:off x="1245881" y="4421104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43;g276ba40b9e9_0_343">
            <a:extLst>
              <a:ext uri="{FF2B5EF4-FFF2-40B4-BE49-F238E27FC236}">
                <a16:creationId xmlns:a16="http://schemas.microsoft.com/office/drawing/2014/main" id="{B6A80A59-2F2B-5E24-6B96-E1CB97700AA7}"/>
              </a:ext>
            </a:extLst>
          </p:cNvPr>
          <p:cNvSpPr txBox="1"/>
          <p:nvPr/>
        </p:nvSpPr>
        <p:spPr>
          <a:xfrm>
            <a:off x="1272074" y="4461773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Xác định các biến số</a:t>
            </a:r>
            <a:endParaRPr/>
          </a:p>
        </p:txBody>
      </p:sp>
      <p:sp>
        <p:nvSpPr>
          <p:cNvPr id="9" name="Google Shape;244;g276ba40b9e9_0_343">
            <a:extLst>
              <a:ext uri="{FF2B5EF4-FFF2-40B4-BE49-F238E27FC236}">
                <a16:creationId xmlns:a16="http://schemas.microsoft.com/office/drawing/2014/main" id="{E774B68A-4D2B-43D9-70F4-8DC4A470711A}"/>
              </a:ext>
            </a:extLst>
          </p:cNvPr>
          <p:cNvSpPr/>
          <p:nvPr/>
        </p:nvSpPr>
        <p:spPr>
          <a:xfrm>
            <a:off x="2229607" y="5111159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45;g276ba40b9e9_0_343">
            <a:extLst>
              <a:ext uri="{FF2B5EF4-FFF2-40B4-BE49-F238E27FC236}">
                <a16:creationId xmlns:a16="http://schemas.microsoft.com/office/drawing/2014/main" id="{34259306-2E56-C4DF-6E96-E384B02AA159}"/>
              </a:ext>
            </a:extLst>
          </p:cNvPr>
          <p:cNvSpPr txBox="1"/>
          <p:nvPr/>
        </p:nvSpPr>
        <p:spPr>
          <a:xfrm>
            <a:off x="2229607" y="5180030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264;g276ba40b9e9_0_343">
            <a:extLst>
              <a:ext uri="{FF2B5EF4-FFF2-40B4-BE49-F238E27FC236}">
                <a16:creationId xmlns:a16="http://schemas.microsoft.com/office/drawing/2014/main" id="{CC23166E-6834-5CB9-9BD2-312A1B1FC04B}"/>
              </a:ext>
            </a:extLst>
          </p:cNvPr>
          <p:cNvSpPr txBox="1"/>
          <p:nvPr/>
        </p:nvSpPr>
        <p:spPr>
          <a:xfrm>
            <a:off x="2635278" y="4347583"/>
            <a:ext cx="5446131" cy="22159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Các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tham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số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bao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gồm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: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Tập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huấn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luyện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Tập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các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yêu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cầu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từ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hội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Tập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các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loại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bài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tập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Tập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ngày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làm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việc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của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huấn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luyện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Tập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khả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năng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giảng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dạy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các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loại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bài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tập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của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huấn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luyện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Tập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nguyện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vọng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của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hội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b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</a:br>
            <a:endParaRPr lang="en-US" sz="18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28650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76ba40b9e9_0_87"/>
          <p:cNvSpPr txBox="1">
            <a:spLocks noGrp="1"/>
          </p:cNvSpPr>
          <p:nvPr>
            <p:ph type="title"/>
          </p:nvPr>
        </p:nvSpPr>
        <p:spPr>
          <a:xfrm>
            <a:off x="1327797" y="2593175"/>
            <a:ext cx="6488400" cy="193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Lato"/>
              <a:buNone/>
            </a:pPr>
            <a:r>
              <a:rPr lang="en-US" sz="4600"/>
              <a:t>ĐỒ ÁN TỐT NGHIỆP </a:t>
            </a:r>
            <a:endParaRPr sz="46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76ba40b9e9_0_343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20</a:t>
            </a:fld>
            <a:endParaRPr/>
          </a:p>
        </p:txBody>
      </p:sp>
      <p:sp>
        <p:nvSpPr>
          <p:cNvPr id="241" name="Google Shape;241;g276ba40b9e9_0_343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bổ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endParaRPr dirty="0"/>
          </a:p>
        </p:txBody>
      </p:sp>
      <p:sp>
        <p:nvSpPr>
          <p:cNvPr id="242" name="Google Shape;242;g276ba40b9e9_0_343"/>
          <p:cNvSpPr/>
          <p:nvPr/>
        </p:nvSpPr>
        <p:spPr>
          <a:xfrm>
            <a:off x="99482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76ba40b9e9_0_343"/>
          <p:cNvSpPr txBox="1"/>
          <p:nvPr/>
        </p:nvSpPr>
        <p:spPr>
          <a:xfrm>
            <a:off x="1021020" y="1745269"/>
            <a:ext cx="841800" cy="164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định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tham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số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endParaRPr dirty="0"/>
          </a:p>
        </p:txBody>
      </p:sp>
      <p:sp>
        <p:nvSpPr>
          <p:cNvPr id="244" name="Google Shape;244;g276ba40b9e9_0_343"/>
          <p:cNvSpPr/>
          <p:nvPr/>
        </p:nvSpPr>
        <p:spPr>
          <a:xfrm>
            <a:off x="1978553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276ba40b9e9_0_343"/>
          <p:cNvSpPr txBox="1"/>
          <p:nvPr/>
        </p:nvSpPr>
        <p:spPr>
          <a:xfrm>
            <a:off x="1978553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276ba40b9e9_0_343"/>
          <p:cNvSpPr/>
          <p:nvPr/>
        </p:nvSpPr>
        <p:spPr>
          <a:xfrm>
            <a:off x="2246843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276ba40b9e9_0_343"/>
          <p:cNvSpPr txBox="1"/>
          <p:nvPr/>
        </p:nvSpPr>
        <p:spPr>
          <a:xfrm>
            <a:off x="2273036" y="1745269"/>
            <a:ext cx="841800" cy="16431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ràng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buộc</a:t>
            </a:r>
            <a:endParaRPr lang="en-US" sz="2000" dirty="0">
              <a:effectLst/>
            </a:endParaRPr>
          </a:p>
        </p:txBody>
      </p:sp>
      <p:sp>
        <p:nvSpPr>
          <p:cNvPr id="248" name="Google Shape;248;g276ba40b9e9_0_343"/>
          <p:cNvSpPr/>
          <p:nvPr/>
        </p:nvSpPr>
        <p:spPr>
          <a:xfrm>
            <a:off x="3230569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276ba40b9e9_0_343"/>
          <p:cNvSpPr txBox="1"/>
          <p:nvPr/>
        </p:nvSpPr>
        <p:spPr>
          <a:xfrm>
            <a:off x="3230569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g276ba40b9e9_0_343"/>
          <p:cNvSpPr/>
          <p:nvPr/>
        </p:nvSpPr>
        <p:spPr>
          <a:xfrm>
            <a:off x="349885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76ba40b9e9_0_343"/>
          <p:cNvSpPr txBox="1"/>
          <p:nvPr/>
        </p:nvSpPr>
        <p:spPr>
          <a:xfrm>
            <a:off x="3525051" y="1745269"/>
            <a:ext cx="841800" cy="164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hàm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mục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tiêu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cần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tối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ưu</a:t>
            </a:r>
            <a:endParaRPr lang="en-US" sz="1600" dirty="0">
              <a:effectLst/>
            </a:endParaRPr>
          </a:p>
        </p:txBody>
      </p:sp>
      <p:sp>
        <p:nvSpPr>
          <p:cNvPr id="252" name="Google Shape;252;g276ba40b9e9_0_343"/>
          <p:cNvSpPr/>
          <p:nvPr/>
        </p:nvSpPr>
        <p:spPr>
          <a:xfrm>
            <a:off x="4482584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276ba40b9e9_0_343"/>
          <p:cNvSpPr txBox="1"/>
          <p:nvPr/>
        </p:nvSpPr>
        <p:spPr>
          <a:xfrm>
            <a:off x="4482584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g276ba40b9e9_0_343"/>
          <p:cNvSpPr/>
          <p:nvPr/>
        </p:nvSpPr>
        <p:spPr>
          <a:xfrm>
            <a:off x="4750872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276ba40b9e9_0_343"/>
          <p:cNvSpPr txBox="1"/>
          <p:nvPr/>
        </p:nvSpPr>
        <p:spPr>
          <a:xfrm>
            <a:off x="4777066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Giải bài toán quy hoạch tuyến tính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g276ba40b9e9_0_343"/>
          <p:cNvSpPr/>
          <p:nvPr/>
        </p:nvSpPr>
        <p:spPr>
          <a:xfrm>
            <a:off x="5734598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276ba40b9e9_0_343"/>
          <p:cNvSpPr txBox="1"/>
          <p:nvPr/>
        </p:nvSpPr>
        <p:spPr>
          <a:xfrm>
            <a:off x="5734598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g276ba40b9e9_0_343"/>
          <p:cNvSpPr/>
          <p:nvPr/>
        </p:nvSpPr>
        <p:spPr>
          <a:xfrm>
            <a:off x="600288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g276ba40b9e9_0_343"/>
          <p:cNvSpPr txBox="1"/>
          <p:nvPr/>
        </p:nvSpPr>
        <p:spPr>
          <a:xfrm>
            <a:off x="6029080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Hiển thị kết quả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276ba40b9e9_0_343"/>
          <p:cNvSpPr/>
          <p:nvPr/>
        </p:nvSpPr>
        <p:spPr>
          <a:xfrm>
            <a:off x="6986613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276ba40b9e9_0_343"/>
          <p:cNvSpPr txBox="1"/>
          <p:nvPr/>
        </p:nvSpPr>
        <p:spPr>
          <a:xfrm>
            <a:off x="6986613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g276ba40b9e9_0_343"/>
          <p:cNvSpPr/>
          <p:nvPr/>
        </p:nvSpPr>
        <p:spPr>
          <a:xfrm>
            <a:off x="7254903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76ba40b9e9_0_343"/>
          <p:cNvSpPr txBox="1"/>
          <p:nvPr/>
        </p:nvSpPr>
        <p:spPr>
          <a:xfrm>
            <a:off x="7281096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Chỉnh sửa thủ công</a:t>
            </a:r>
            <a:endParaRPr/>
          </a:p>
        </p:txBody>
      </p:sp>
      <p:sp>
        <p:nvSpPr>
          <p:cNvPr id="264" name="Google Shape;264;g276ba40b9e9_0_343"/>
          <p:cNvSpPr txBox="1"/>
          <p:nvPr/>
        </p:nvSpPr>
        <p:spPr>
          <a:xfrm>
            <a:off x="1257323" y="3705578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Các bước xây dựng hệ thống phân bổ lịch làm việc</a:t>
            </a:r>
            <a:endParaRPr/>
          </a:p>
        </p:txBody>
      </p:sp>
      <p:sp>
        <p:nvSpPr>
          <p:cNvPr id="7" name="Google Shape;242;g276ba40b9e9_0_343">
            <a:extLst>
              <a:ext uri="{FF2B5EF4-FFF2-40B4-BE49-F238E27FC236}">
                <a16:creationId xmlns:a16="http://schemas.microsoft.com/office/drawing/2014/main" id="{657FF83D-53AF-F45C-A7B7-B2DF76F7149B}"/>
              </a:ext>
            </a:extLst>
          </p:cNvPr>
          <p:cNvSpPr/>
          <p:nvPr/>
        </p:nvSpPr>
        <p:spPr>
          <a:xfrm>
            <a:off x="659891" y="4291181"/>
            <a:ext cx="971075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43;g276ba40b9e9_0_343">
            <a:extLst>
              <a:ext uri="{FF2B5EF4-FFF2-40B4-BE49-F238E27FC236}">
                <a16:creationId xmlns:a16="http://schemas.microsoft.com/office/drawing/2014/main" id="{B6A80A59-2F2B-5E24-6B96-E1CB97700AA7}"/>
              </a:ext>
            </a:extLst>
          </p:cNvPr>
          <p:cNvSpPr txBox="1"/>
          <p:nvPr/>
        </p:nvSpPr>
        <p:spPr>
          <a:xfrm>
            <a:off x="686085" y="4331850"/>
            <a:ext cx="914068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định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ràng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buộc</a:t>
            </a:r>
            <a:endParaRPr dirty="0"/>
          </a:p>
        </p:txBody>
      </p:sp>
      <p:sp>
        <p:nvSpPr>
          <p:cNvPr id="9" name="Google Shape;244;g276ba40b9e9_0_343">
            <a:extLst>
              <a:ext uri="{FF2B5EF4-FFF2-40B4-BE49-F238E27FC236}">
                <a16:creationId xmlns:a16="http://schemas.microsoft.com/office/drawing/2014/main" id="{E774B68A-4D2B-43D9-70F4-8DC4A470711A}"/>
              </a:ext>
            </a:extLst>
          </p:cNvPr>
          <p:cNvSpPr/>
          <p:nvPr/>
        </p:nvSpPr>
        <p:spPr>
          <a:xfrm>
            <a:off x="1643617" y="4981236"/>
            <a:ext cx="205877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45;g276ba40b9e9_0_343">
            <a:extLst>
              <a:ext uri="{FF2B5EF4-FFF2-40B4-BE49-F238E27FC236}">
                <a16:creationId xmlns:a16="http://schemas.microsoft.com/office/drawing/2014/main" id="{34259306-2E56-C4DF-6E96-E384B02AA159}"/>
              </a:ext>
            </a:extLst>
          </p:cNvPr>
          <p:cNvSpPr txBox="1"/>
          <p:nvPr/>
        </p:nvSpPr>
        <p:spPr>
          <a:xfrm>
            <a:off x="1643617" y="5050107"/>
            <a:ext cx="144309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264;g276ba40b9e9_0_343">
            <a:extLst>
              <a:ext uri="{FF2B5EF4-FFF2-40B4-BE49-F238E27FC236}">
                <a16:creationId xmlns:a16="http://schemas.microsoft.com/office/drawing/2014/main" id="{CC23166E-6834-5CB9-9BD2-312A1B1FC04B}"/>
              </a:ext>
            </a:extLst>
          </p:cNvPr>
          <p:cNvSpPr txBox="1"/>
          <p:nvPr/>
        </p:nvSpPr>
        <p:spPr>
          <a:xfrm>
            <a:off x="1972016" y="4107045"/>
            <a:ext cx="7004559" cy="22467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Các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ràng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buộc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cứng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:</a:t>
            </a: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Huấn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luyện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không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thể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dạy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2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yêu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cầu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cùng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một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thời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điểm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Huấn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luyện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chỉ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dạy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được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các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bài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tập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trong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chuyên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môn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Tất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cả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các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yêu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cầu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từ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hội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phải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có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1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huấn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luyện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viên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  <a:p>
            <a:pPr marR="0" lvl="0" rtl="0">
              <a:spcBef>
                <a:spcPts val="0"/>
              </a:spcBef>
              <a:spcAft>
                <a:spcPts val="0"/>
              </a:spcAft>
            </a:pP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Các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ràng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buộc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mềm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400" b="0" i="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Huấn luyện viên nên được phân công cho các yêu cầu phù hợp với lịch làm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vi-VN" sz="1400" b="0" i="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việc của họ</a:t>
            </a:r>
            <a:r>
              <a:rPr lang="vi-V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endParaRPr lang="en-US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vi-VN" sz="1400" b="0" i="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Huấn luyện viên nên được phân công cho các yêu cầu mà hội viên đã chỉ định</a:t>
            </a:r>
            <a:r>
              <a:rPr lang="en-US" sz="1400" b="0" i="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vi-VN" sz="1400" b="0" i="0" dirty="0">
                <a:solidFill>
                  <a:srgbClr val="000000"/>
                </a:solidFill>
                <a:effectLst/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họ, nếu có</a:t>
            </a:r>
            <a:r>
              <a:rPr lang="vi-V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endParaRPr lang="en-US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744471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76ba40b9e9_0_343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21</a:t>
            </a:fld>
            <a:endParaRPr/>
          </a:p>
        </p:txBody>
      </p:sp>
      <p:sp>
        <p:nvSpPr>
          <p:cNvPr id="241" name="Google Shape;241;g276ba40b9e9_0_343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bổ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endParaRPr dirty="0"/>
          </a:p>
        </p:txBody>
      </p:sp>
      <p:sp>
        <p:nvSpPr>
          <p:cNvPr id="242" name="Google Shape;242;g276ba40b9e9_0_343"/>
          <p:cNvSpPr/>
          <p:nvPr/>
        </p:nvSpPr>
        <p:spPr>
          <a:xfrm>
            <a:off x="99482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76ba40b9e9_0_343"/>
          <p:cNvSpPr txBox="1"/>
          <p:nvPr/>
        </p:nvSpPr>
        <p:spPr>
          <a:xfrm>
            <a:off x="1021020" y="1745269"/>
            <a:ext cx="841800" cy="164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định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tham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số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endParaRPr dirty="0"/>
          </a:p>
        </p:txBody>
      </p:sp>
      <p:sp>
        <p:nvSpPr>
          <p:cNvPr id="244" name="Google Shape;244;g276ba40b9e9_0_343"/>
          <p:cNvSpPr/>
          <p:nvPr/>
        </p:nvSpPr>
        <p:spPr>
          <a:xfrm>
            <a:off x="1978553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276ba40b9e9_0_343"/>
          <p:cNvSpPr txBox="1"/>
          <p:nvPr/>
        </p:nvSpPr>
        <p:spPr>
          <a:xfrm>
            <a:off x="1978553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276ba40b9e9_0_343"/>
          <p:cNvSpPr/>
          <p:nvPr/>
        </p:nvSpPr>
        <p:spPr>
          <a:xfrm>
            <a:off x="2246843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276ba40b9e9_0_343"/>
          <p:cNvSpPr txBox="1"/>
          <p:nvPr/>
        </p:nvSpPr>
        <p:spPr>
          <a:xfrm>
            <a:off x="2273036" y="1745269"/>
            <a:ext cx="841800" cy="16431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ràng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buộc</a:t>
            </a:r>
            <a:endParaRPr lang="en-US" sz="2000" dirty="0">
              <a:effectLst/>
            </a:endParaRPr>
          </a:p>
        </p:txBody>
      </p:sp>
      <p:sp>
        <p:nvSpPr>
          <p:cNvPr id="248" name="Google Shape;248;g276ba40b9e9_0_343"/>
          <p:cNvSpPr/>
          <p:nvPr/>
        </p:nvSpPr>
        <p:spPr>
          <a:xfrm>
            <a:off x="3230569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276ba40b9e9_0_343"/>
          <p:cNvSpPr txBox="1"/>
          <p:nvPr/>
        </p:nvSpPr>
        <p:spPr>
          <a:xfrm>
            <a:off x="3230569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g276ba40b9e9_0_343"/>
          <p:cNvSpPr/>
          <p:nvPr/>
        </p:nvSpPr>
        <p:spPr>
          <a:xfrm>
            <a:off x="349885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76ba40b9e9_0_343"/>
          <p:cNvSpPr txBox="1"/>
          <p:nvPr/>
        </p:nvSpPr>
        <p:spPr>
          <a:xfrm>
            <a:off x="3525051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hàm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mục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tiêu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cần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tối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ưu</a:t>
            </a:r>
            <a:endParaRPr lang="en-US" sz="2000" dirty="0">
              <a:effectLst/>
            </a:endParaRPr>
          </a:p>
        </p:txBody>
      </p:sp>
      <p:sp>
        <p:nvSpPr>
          <p:cNvPr id="252" name="Google Shape;252;g276ba40b9e9_0_343"/>
          <p:cNvSpPr/>
          <p:nvPr/>
        </p:nvSpPr>
        <p:spPr>
          <a:xfrm>
            <a:off x="4482584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276ba40b9e9_0_343"/>
          <p:cNvSpPr txBox="1"/>
          <p:nvPr/>
        </p:nvSpPr>
        <p:spPr>
          <a:xfrm>
            <a:off x="4482584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g276ba40b9e9_0_343"/>
          <p:cNvSpPr/>
          <p:nvPr/>
        </p:nvSpPr>
        <p:spPr>
          <a:xfrm>
            <a:off x="4750872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276ba40b9e9_0_343"/>
          <p:cNvSpPr txBox="1"/>
          <p:nvPr/>
        </p:nvSpPr>
        <p:spPr>
          <a:xfrm>
            <a:off x="4777066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Giải bài toán quy hoạch tuyến tính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g276ba40b9e9_0_343"/>
          <p:cNvSpPr/>
          <p:nvPr/>
        </p:nvSpPr>
        <p:spPr>
          <a:xfrm>
            <a:off x="5734598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276ba40b9e9_0_343"/>
          <p:cNvSpPr txBox="1"/>
          <p:nvPr/>
        </p:nvSpPr>
        <p:spPr>
          <a:xfrm>
            <a:off x="5734598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g276ba40b9e9_0_343"/>
          <p:cNvSpPr/>
          <p:nvPr/>
        </p:nvSpPr>
        <p:spPr>
          <a:xfrm>
            <a:off x="600288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g276ba40b9e9_0_343"/>
          <p:cNvSpPr txBox="1"/>
          <p:nvPr/>
        </p:nvSpPr>
        <p:spPr>
          <a:xfrm>
            <a:off x="6029080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Hiển thị kết quả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276ba40b9e9_0_343"/>
          <p:cNvSpPr/>
          <p:nvPr/>
        </p:nvSpPr>
        <p:spPr>
          <a:xfrm>
            <a:off x="6986613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276ba40b9e9_0_343"/>
          <p:cNvSpPr txBox="1"/>
          <p:nvPr/>
        </p:nvSpPr>
        <p:spPr>
          <a:xfrm>
            <a:off x="6986613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g276ba40b9e9_0_343"/>
          <p:cNvSpPr/>
          <p:nvPr/>
        </p:nvSpPr>
        <p:spPr>
          <a:xfrm>
            <a:off x="7254903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76ba40b9e9_0_343"/>
          <p:cNvSpPr txBox="1"/>
          <p:nvPr/>
        </p:nvSpPr>
        <p:spPr>
          <a:xfrm>
            <a:off x="7281096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Chỉnh sửa thủ công</a:t>
            </a:r>
            <a:endParaRPr/>
          </a:p>
        </p:txBody>
      </p:sp>
      <p:sp>
        <p:nvSpPr>
          <p:cNvPr id="264" name="Google Shape;264;g276ba40b9e9_0_343"/>
          <p:cNvSpPr txBox="1"/>
          <p:nvPr/>
        </p:nvSpPr>
        <p:spPr>
          <a:xfrm>
            <a:off x="1257323" y="3705578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Các bước xây dựng hệ thống phân bổ lịch làm việc</a:t>
            </a:r>
            <a:endParaRPr/>
          </a:p>
        </p:txBody>
      </p:sp>
      <p:sp>
        <p:nvSpPr>
          <p:cNvPr id="7" name="Google Shape;242;g276ba40b9e9_0_343">
            <a:extLst>
              <a:ext uri="{FF2B5EF4-FFF2-40B4-BE49-F238E27FC236}">
                <a16:creationId xmlns:a16="http://schemas.microsoft.com/office/drawing/2014/main" id="{657FF83D-53AF-F45C-A7B7-B2DF76F7149B}"/>
              </a:ext>
            </a:extLst>
          </p:cNvPr>
          <p:cNvSpPr/>
          <p:nvPr/>
        </p:nvSpPr>
        <p:spPr>
          <a:xfrm>
            <a:off x="1245881" y="4421104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43;g276ba40b9e9_0_343">
            <a:extLst>
              <a:ext uri="{FF2B5EF4-FFF2-40B4-BE49-F238E27FC236}">
                <a16:creationId xmlns:a16="http://schemas.microsoft.com/office/drawing/2014/main" id="{B6A80A59-2F2B-5E24-6B96-E1CB97700AA7}"/>
              </a:ext>
            </a:extLst>
          </p:cNvPr>
          <p:cNvSpPr txBox="1"/>
          <p:nvPr/>
        </p:nvSpPr>
        <p:spPr>
          <a:xfrm>
            <a:off x="1272074" y="4461773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định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hàm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mục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tiêu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cần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tối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ưu</a:t>
            </a:r>
            <a:endParaRPr dirty="0"/>
          </a:p>
        </p:txBody>
      </p:sp>
      <p:sp>
        <p:nvSpPr>
          <p:cNvPr id="9" name="Google Shape;244;g276ba40b9e9_0_343">
            <a:extLst>
              <a:ext uri="{FF2B5EF4-FFF2-40B4-BE49-F238E27FC236}">
                <a16:creationId xmlns:a16="http://schemas.microsoft.com/office/drawing/2014/main" id="{E774B68A-4D2B-43D9-70F4-8DC4A470711A}"/>
              </a:ext>
            </a:extLst>
          </p:cNvPr>
          <p:cNvSpPr/>
          <p:nvPr/>
        </p:nvSpPr>
        <p:spPr>
          <a:xfrm>
            <a:off x="2229607" y="5111159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45;g276ba40b9e9_0_343">
            <a:extLst>
              <a:ext uri="{FF2B5EF4-FFF2-40B4-BE49-F238E27FC236}">
                <a16:creationId xmlns:a16="http://schemas.microsoft.com/office/drawing/2014/main" id="{34259306-2E56-C4DF-6E96-E384B02AA159}"/>
              </a:ext>
            </a:extLst>
          </p:cNvPr>
          <p:cNvSpPr txBox="1"/>
          <p:nvPr/>
        </p:nvSpPr>
        <p:spPr>
          <a:xfrm>
            <a:off x="2229607" y="5180030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264;g276ba40b9e9_0_343">
            <a:extLst>
              <a:ext uri="{FF2B5EF4-FFF2-40B4-BE49-F238E27FC236}">
                <a16:creationId xmlns:a16="http://schemas.microsoft.com/office/drawing/2014/main" id="{CC23166E-6834-5CB9-9BD2-312A1B1FC04B}"/>
              </a:ext>
            </a:extLst>
          </p:cNvPr>
          <p:cNvSpPr txBox="1"/>
          <p:nvPr/>
        </p:nvSpPr>
        <p:spPr>
          <a:xfrm>
            <a:off x="2635278" y="4347583"/>
            <a:ext cx="5446131" cy="8617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Hàm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mục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sz="1800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tiêu</a:t>
            </a:r>
            <a: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:</a:t>
            </a:r>
          </a:p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Tối thiểu hóa các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ràng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buộc</a:t>
            </a:r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mềm</a:t>
            </a:r>
            <a:br>
              <a:rPr lang="en-US" sz="18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</a:br>
            <a:endParaRPr lang="en-US" sz="1800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2821980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76ba40b9e9_0_343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22</a:t>
            </a:fld>
            <a:endParaRPr/>
          </a:p>
        </p:txBody>
      </p:sp>
      <p:sp>
        <p:nvSpPr>
          <p:cNvPr id="241" name="Google Shape;241;g276ba40b9e9_0_343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 err="1"/>
              <a:t>Phân</a:t>
            </a:r>
            <a:r>
              <a:rPr lang="en-US" dirty="0"/>
              <a:t> </a:t>
            </a:r>
            <a:r>
              <a:rPr lang="en-US" dirty="0" err="1"/>
              <a:t>bổ</a:t>
            </a:r>
            <a:r>
              <a:rPr lang="en-US" dirty="0"/>
              <a:t> </a:t>
            </a:r>
            <a:r>
              <a:rPr lang="en-US" dirty="0" err="1"/>
              <a:t>lịch</a:t>
            </a:r>
            <a:r>
              <a:rPr lang="en-US" dirty="0"/>
              <a:t> </a:t>
            </a:r>
            <a:r>
              <a:rPr lang="en-US" dirty="0" err="1"/>
              <a:t>làm</a:t>
            </a:r>
            <a:r>
              <a:rPr lang="en-US" dirty="0"/>
              <a:t> </a:t>
            </a:r>
            <a:r>
              <a:rPr lang="en-US" dirty="0" err="1"/>
              <a:t>việc</a:t>
            </a:r>
            <a:endParaRPr dirty="0"/>
          </a:p>
        </p:txBody>
      </p:sp>
      <p:sp>
        <p:nvSpPr>
          <p:cNvPr id="242" name="Google Shape;242;g276ba40b9e9_0_343"/>
          <p:cNvSpPr/>
          <p:nvPr/>
        </p:nvSpPr>
        <p:spPr>
          <a:xfrm>
            <a:off x="99482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g276ba40b9e9_0_343"/>
          <p:cNvSpPr txBox="1"/>
          <p:nvPr/>
        </p:nvSpPr>
        <p:spPr>
          <a:xfrm>
            <a:off x="1021020" y="1745269"/>
            <a:ext cx="841800" cy="164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Xác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định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các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tham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số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endParaRPr dirty="0"/>
          </a:p>
        </p:txBody>
      </p:sp>
      <p:sp>
        <p:nvSpPr>
          <p:cNvPr id="244" name="Google Shape;244;g276ba40b9e9_0_343"/>
          <p:cNvSpPr/>
          <p:nvPr/>
        </p:nvSpPr>
        <p:spPr>
          <a:xfrm>
            <a:off x="1978553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g276ba40b9e9_0_343"/>
          <p:cNvSpPr txBox="1"/>
          <p:nvPr/>
        </p:nvSpPr>
        <p:spPr>
          <a:xfrm>
            <a:off x="1978553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g276ba40b9e9_0_343"/>
          <p:cNvSpPr/>
          <p:nvPr/>
        </p:nvSpPr>
        <p:spPr>
          <a:xfrm>
            <a:off x="2246843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7" name="Google Shape;247;g276ba40b9e9_0_343"/>
          <p:cNvSpPr txBox="1"/>
          <p:nvPr/>
        </p:nvSpPr>
        <p:spPr>
          <a:xfrm>
            <a:off x="2273036" y="1745269"/>
            <a:ext cx="841800" cy="164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ràng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buộc</a:t>
            </a:r>
            <a:endParaRPr lang="en-US" sz="2000" dirty="0">
              <a:effectLst/>
            </a:endParaRPr>
          </a:p>
        </p:txBody>
      </p:sp>
      <p:sp>
        <p:nvSpPr>
          <p:cNvPr id="248" name="Google Shape;248;g276ba40b9e9_0_343"/>
          <p:cNvSpPr/>
          <p:nvPr/>
        </p:nvSpPr>
        <p:spPr>
          <a:xfrm>
            <a:off x="3230569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g276ba40b9e9_0_343"/>
          <p:cNvSpPr txBox="1"/>
          <p:nvPr/>
        </p:nvSpPr>
        <p:spPr>
          <a:xfrm>
            <a:off x="3230569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g276ba40b9e9_0_343"/>
          <p:cNvSpPr/>
          <p:nvPr/>
        </p:nvSpPr>
        <p:spPr>
          <a:xfrm>
            <a:off x="349885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g276ba40b9e9_0_343"/>
          <p:cNvSpPr txBox="1"/>
          <p:nvPr/>
        </p:nvSpPr>
        <p:spPr>
          <a:xfrm>
            <a:off x="3525051" y="1745269"/>
            <a:ext cx="841800" cy="1643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Xác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định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hàm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mục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tiêu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cần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tối</a:t>
            </a:r>
            <a:r>
              <a:rPr lang="en-US" sz="1600" b="0" i="0" dirty="0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sz="1600" b="0" i="0" dirty="0" err="1">
                <a:solidFill>
                  <a:srgbClr val="FFFFFF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ưu</a:t>
            </a:r>
            <a:endParaRPr lang="en-US" sz="2000" dirty="0">
              <a:effectLst/>
            </a:endParaRPr>
          </a:p>
        </p:txBody>
      </p:sp>
      <p:sp>
        <p:nvSpPr>
          <p:cNvPr id="252" name="Google Shape;252;g276ba40b9e9_0_343"/>
          <p:cNvSpPr/>
          <p:nvPr/>
        </p:nvSpPr>
        <p:spPr>
          <a:xfrm>
            <a:off x="4482584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g276ba40b9e9_0_343"/>
          <p:cNvSpPr txBox="1"/>
          <p:nvPr/>
        </p:nvSpPr>
        <p:spPr>
          <a:xfrm>
            <a:off x="4482584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g276ba40b9e9_0_343"/>
          <p:cNvSpPr/>
          <p:nvPr/>
        </p:nvSpPr>
        <p:spPr>
          <a:xfrm>
            <a:off x="4750872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g276ba40b9e9_0_343"/>
          <p:cNvSpPr txBox="1"/>
          <p:nvPr/>
        </p:nvSpPr>
        <p:spPr>
          <a:xfrm>
            <a:off x="4777066" y="1745269"/>
            <a:ext cx="841800" cy="1643100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Giải bài toán quy hoạch tuyến tính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g276ba40b9e9_0_343"/>
          <p:cNvSpPr/>
          <p:nvPr/>
        </p:nvSpPr>
        <p:spPr>
          <a:xfrm>
            <a:off x="5734598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g276ba40b9e9_0_343"/>
          <p:cNvSpPr txBox="1"/>
          <p:nvPr/>
        </p:nvSpPr>
        <p:spPr>
          <a:xfrm>
            <a:off x="5734598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g276ba40b9e9_0_343"/>
          <p:cNvSpPr/>
          <p:nvPr/>
        </p:nvSpPr>
        <p:spPr>
          <a:xfrm>
            <a:off x="6002887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g276ba40b9e9_0_343"/>
          <p:cNvSpPr txBox="1"/>
          <p:nvPr/>
        </p:nvSpPr>
        <p:spPr>
          <a:xfrm>
            <a:off x="6029080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Hiển thị kết quả</a:t>
            </a:r>
            <a:endParaRPr sz="16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0" name="Google Shape;260;g276ba40b9e9_0_343"/>
          <p:cNvSpPr/>
          <p:nvPr/>
        </p:nvSpPr>
        <p:spPr>
          <a:xfrm>
            <a:off x="6986613" y="2394655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g276ba40b9e9_0_343"/>
          <p:cNvSpPr txBox="1"/>
          <p:nvPr/>
        </p:nvSpPr>
        <p:spPr>
          <a:xfrm>
            <a:off x="6986613" y="2463526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g276ba40b9e9_0_343"/>
          <p:cNvSpPr/>
          <p:nvPr/>
        </p:nvSpPr>
        <p:spPr>
          <a:xfrm>
            <a:off x="7254903" y="1704600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276ba40b9e9_0_343"/>
          <p:cNvSpPr txBox="1"/>
          <p:nvPr/>
        </p:nvSpPr>
        <p:spPr>
          <a:xfrm>
            <a:off x="7281096" y="1745269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Chỉnh sửa thủ công</a:t>
            </a:r>
            <a:endParaRPr/>
          </a:p>
        </p:txBody>
      </p:sp>
      <p:sp>
        <p:nvSpPr>
          <p:cNvPr id="264" name="Google Shape;264;g276ba40b9e9_0_343"/>
          <p:cNvSpPr txBox="1"/>
          <p:nvPr/>
        </p:nvSpPr>
        <p:spPr>
          <a:xfrm>
            <a:off x="1257323" y="3705578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Các bước xây dựng hệ thống phân bổ lịch làm việc</a:t>
            </a:r>
            <a:endParaRPr/>
          </a:p>
        </p:txBody>
      </p:sp>
      <p:sp>
        <p:nvSpPr>
          <p:cNvPr id="7" name="Google Shape;242;g276ba40b9e9_0_343">
            <a:extLst>
              <a:ext uri="{FF2B5EF4-FFF2-40B4-BE49-F238E27FC236}">
                <a16:creationId xmlns:a16="http://schemas.microsoft.com/office/drawing/2014/main" id="{657FF83D-53AF-F45C-A7B7-B2DF76F7149B}"/>
              </a:ext>
            </a:extLst>
          </p:cNvPr>
          <p:cNvSpPr/>
          <p:nvPr/>
        </p:nvSpPr>
        <p:spPr>
          <a:xfrm>
            <a:off x="1245881" y="4421104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43;g276ba40b9e9_0_343">
            <a:extLst>
              <a:ext uri="{FF2B5EF4-FFF2-40B4-BE49-F238E27FC236}">
                <a16:creationId xmlns:a16="http://schemas.microsoft.com/office/drawing/2014/main" id="{B6A80A59-2F2B-5E24-6B96-E1CB97700AA7}"/>
              </a:ext>
            </a:extLst>
          </p:cNvPr>
          <p:cNvSpPr txBox="1"/>
          <p:nvPr/>
        </p:nvSpPr>
        <p:spPr>
          <a:xfrm>
            <a:off x="1272074" y="4461773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Giải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toán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quy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hoạch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tuyến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tính</a:t>
            </a:r>
            <a:endParaRPr dirty="0"/>
          </a:p>
        </p:txBody>
      </p:sp>
      <p:sp>
        <p:nvSpPr>
          <p:cNvPr id="9" name="Google Shape;244;g276ba40b9e9_0_343">
            <a:extLst>
              <a:ext uri="{FF2B5EF4-FFF2-40B4-BE49-F238E27FC236}">
                <a16:creationId xmlns:a16="http://schemas.microsoft.com/office/drawing/2014/main" id="{E774B68A-4D2B-43D9-70F4-8DC4A470711A}"/>
              </a:ext>
            </a:extLst>
          </p:cNvPr>
          <p:cNvSpPr/>
          <p:nvPr/>
        </p:nvSpPr>
        <p:spPr>
          <a:xfrm>
            <a:off x="2229607" y="5111159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245;g276ba40b9e9_0_343">
            <a:extLst>
              <a:ext uri="{FF2B5EF4-FFF2-40B4-BE49-F238E27FC236}">
                <a16:creationId xmlns:a16="http://schemas.microsoft.com/office/drawing/2014/main" id="{34259306-2E56-C4DF-6E96-E384B02AA159}"/>
              </a:ext>
            </a:extLst>
          </p:cNvPr>
          <p:cNvSpPr txBox="1"/>
          <p:nvPr/>
        </p:nvSpPr>
        <p:spPr>
          <a:xfrm>
            <a:off x="2229607" y="5180030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Google Shape;264;g276ba40b9e9_0_343">
            <a:extLst>
              <a:ext uri="{FF2B5EF4-FFF2-40B4-BE49-F238E27FC236}">
                <a16:creationId xmlns:a16="http://schemas.microsoft.com/office/drawing/2014/main" id="{CC23166E-6834-5CB9-9BD2-312A1B1FC04B}"/>
              </a:ext>
            </a:extLst>
          </p:cNvPr>
          <p:cNvSpPr txBox="1"/>
          <p:nvPr/>
        </p:nvSpPr>
        <p:spPr>
          <a:xfrm>
            <a:off x="2676765" y="4960153"/>
            <a:ext cx="5446131" cy="9540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rtl="0">
              <a:spcBef>
                <a:spcPts val="0"/>
              </a:spcBef>
              <a:spcAft>
                <a:spcPts val="0"/>
              </a:spcAft>
            </a:pP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Sử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dụng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bộ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giải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CBC (Coin-or branch and cut)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của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Pulp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để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giải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quyết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bài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toán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Quy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hoạch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tuyến</a:t>
            </a:r>
            <a: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b="1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tính</a:t>
            </a:r>
            <a:b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</a:br>
            <a:br>
              <a:rPr lang="en-US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Calibri"/>
              </a:rPr>
            </a:br>
            <a:endParaRPr lang="en-US" b="1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544765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6" name="Google Shape;27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3012" y="398419"/>
            <a:ext cx="2037225" cy="611594"/>
          </a:xfrm>
          <a:prstGeom prst="rect">
            <a:avLst/>
          </a:prstGeom>
          <a:noFill/>
          <a:ln>
            <a:noFill/>
          </a:ln>
        </p:spPr>
      </p:pic>
      <p:sp>
        <p:nvSpPr>
          <p:cNvPr id="277" name="Google Shape;277;p15"/>
          <p:cNvSpPr txBox="1"/>
          <p:nvPr/>
        </p:nvSpPr>
        <p:spPr>
          <a:xfrm>
            <a:off x="413012" y="2422023"/>
            <a:ext cx="7100596" cy="2149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ato"/>
              <a:buNone/>
            </a:pPr>
            <a:r>
              <a:rPr lang="en-US" sz="5400" b="1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4. Kết quả đạt được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16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24</a:t>
            </a:fld>
            <a:endParaRPr/>
          </a:p>
        </p:txBody>
      </p:sp>
      <p:sp>
        <p:nvSpPr>
          <p:cNvPr id="283" name="Google Shape;283;p16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846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Giao diện một số chức năng</a:t>
            </a:r>
            <a:endParaRPr/>
          </a:p>
        </p:txBody>
      </p:sp>
      <p:sp>
        <p:nvSpPr>
          <p:cNvPr id="284" name="Google Shape;284;p16"/>
          <p:cNvSpPr txBox="1"/>
          <p:nvPr/>
        </p:nvSpPr>
        <p:spPr>
          <a:xfrm>
            <a:off x="2425701" y="5745205"/>
            <a:ext cx="448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Các dịch vụ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85" name="Google Shape;285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7763" y="1270113"/>
            <a:ext cx="6908477" cy="431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2eb80a12707_0_54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25</a:t>
            </a:fld>
            <a:endParaRPr/>
          </a:p>
        </p:txBody>
      </p:sp>
      <p:sp>
        <p:nvSpPr>
          <p:cNvPr id="291" name="Google Shape;291;g2eb80a12707_0_54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Giao diện một số chức năng</a:t>
            </a:r>
            <a:endParaRPr/>
          </a:p>
        </p:txBody>
      </p:sp>
      <p:sp>
        <p:nvSpPr>
          <p:cNvPr id="292" name="Google Shape;292;g2eb80a12707_0_54"/>
          <p:cNvSpPr txBox="1"/>
          <p:nvPr/>
        </p:nvSpPr>
        <p:spPr>
          <a:xfrm>
            <a:off x="2425701" y="5745205"/>
            <a:ext cx="448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Các</a:t>
            </a: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buổi</a:t>
            </a: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tập</a:t>
            </a: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trong</a:t>
            </a: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dịch</a:t>
            </a: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vụ</a:t>
            </a:r>
            <a:endParaRPr sz="24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93" name="Google Shape;293;g2eb80a12707_0_5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7763" y="1270113"/>
            <a:ext cx="6908477" cy="431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eb80a12707_0_61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26</a:t>
            </a:fld>
            <a:endParaRPr/>
          </a:p>
        </p:txBody>
      </p:sp>
      <p:sp>
        <p:nvSpPr>
          <p:cNvPr id="299" name="Google Shape;299;g2eb80a12707_0_61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Giao diện một số chức năng</a:t>
            </a:r>
            <a:endParaRPr/>
          </a:p>
        </p:txBody>
      </p:sp>
      <p:sp>
        <p:nvSpPr>
          <p:cNvPr id="300" name="Google Shape;300;g2eb80a12707_0_61"/>
          <p:cNvSpPr txBox="1"/>
          <p:nvPr/>
        </p:nvSpPr>
        <p:spPr>
          <a:xfrm>
            <a:off x="2425701" y="5745205"/>
            <a:ext cx="448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Các bài tập trong buổi tập</a:t>
            </a:r>
            <a:endParaRPr sz="24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1" name="Google Shape;301;g2eb80a12707_0_61"/>
          <p:cNvPicPr preferRelativeResize="0"/>
          <p:nvPr/>
        </p:nvPicPr>
        <p:blipFill>
          <a:blip r:embed="rId3"/>
          <a:srcRect/>
          <a:stretch/>
        </p:blipFill>
        <p:spPr>
          <a:xfrm>
            <a:off x="1117781" y="1270113"/>
            <a:ext cx="6908441" cy="431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276ba40b9e9_0_322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27</a:t>
            </a:fld>
            <a:endParaRPr/>
          </a:p>
        </p:txBody>
      </p:sp>
      <p:sp>
        <p:nvSpPr>
          <p:cNvPr id="307" name="Google Shape;307;g276ba40b9e9_0_322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Giao diện một số chức năng</a:t>
            </a:r>
            <a:endParaRPr/>
          </a:p>
        </p:txBody>
      </p:sp>
      <p:sp>
        <p:nvSpPr>
          <p:cNvPr id="308" name="Google Shape;308;g276ba40b9e9_0_322"/>
          <p:cNvSpPr txBox="1"/>
          <p:nvPr/>
        </p:nvSpPr>
        <p:spPr>
          <a:xfrm>
            <a:off x="1715650" y="5800175"/>
            <a:ext cx="5661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Trang đặt lịch theo khung chương trình</a:t>
            </a:r>
            <a:endParaRPr sz="24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9" name="Google Shape;309;g276ba40b9e9_0_322"/>
          <p:cNvPicPr preferRelativeResize="0"/>
          <p:nvPr/>
        </p:nvPicPr>
        <p:blipFill rotWithShape="1">
          <a:blip r:embed="rId3">
            <a:alphaModFix/>
          </a:blip>
          <a:srcRect t="11539" b="11531"/>
          <a:stretch/>
        </p:blipFill>
        <p:spPr>
          <a:xfrm>
            <a:off x="190500" y="1301051"/>
            <a:ext cx="8712202" cy="41888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2eb80a12707_0_68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28</a:t>
            </a:fld>
            <a:endParaRPr/>
          </a:p>
        </p:txBody>
      </p:sp>
      <p:sp>
        <p:nvSpPr>
          <p:cNvPr id="315" name="Google Shape;315;g2eb80a12707_0_68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Giao diện một số chức năng</a:t>
            </a:r>
            <a:endParaRPr/>
          </a:p>
        </p:txBody>
      </p:sp>
      <p:sp>
        <p:nvSpPr>
          <p:cNvPr id="316" name="Google Shape;316;g2eb80a12707_0_68"/>
          <p:cNvSpPr txBox="1"/>
          <p:nvPr/>
        </p:nvSpPr>
        <p:spPr>
          <a:xfrm>
            <a:off x="2425701" y="5745205"/>
            <a:ext cx="448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Giao diện phân công công việc</a:t>
            </a:r>
            <a:endParaRPr sz="24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17" name="Google Shape;317;g2eb80a12707_0_68"/>
          <p:cNvPicPr preferRelativeResize="0"/>
          <p:nvPr/>
        </p:nvPicPr>
        <p:blipFill>
          <a:blip r:embed="rId3"/>
          <a:srcRect/>
          <a:stretch/>
        </p:blipFill>
        <p:spPr>
          <a:xfrm>
            <a:off x="1117781" y="1270113"/>
            <a:ext cx="6908441" cy="431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2eb80a12707_0_75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29</a:t>
            </a:fld>
            <a:endParaRPr/>
          </a:p>
        </p:txBody>
      </p:sp>
      <p:sp>
        <p:nvSpPr>
          <p:cNvPr id="323" name="Google Shape;323;g2eb80a12707_0_75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Giao diện một số chức năng</a:t>
            </a:r>
            <a:endParaRPr/>
          </a:p>
        </p:txBody>
      </p:sp>
      <p:sp>
        <p:nvSpPr>
          <p:cNvPr id="324" name="Google Shape;324;g2eb80a12707_0_75"/>
          <p:cNvSpPr txBox="1"/>
          <p:nvPr/>
        </p:nvSpPr>
        <p:spPr>
          <a:xfrm>
            <a:off x="2425700" y="5745205"/>
            <a:ext cx="5301623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Giao </a:t>
            </a: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diện</a:t>
            </a: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lịch</a:t>
            </a: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tập</a:t>
            </a: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( </a:t>
            </a: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Người</a:t>
            </a: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4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dùng</a:t>
            </a:r>
            <a:r>
              <a:rPr lang="en-US" sz="24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)</a:t>
            </a:r>
            <a:endParaRPr sz="2400" b="0" i="0" u="none" strike="noStrike" cap="none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25" name="Google Shape;325;g2eb80a12707_0_7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7763" y="1270113"/>
            <a:ext cx="6908477" cy="431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g276ba40b9e9_0_7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3012" y="398419"/>
            <a:ext cx="2037225" cy="611594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276ba40b9e9_0_77"/>
          <p:cNvSpPr txBox="1"/>
          <p:nvPr/>
        </p:nvSpPr>
        <p:spPr>
          <a:xfrm>
            <a:off x="199762" y="1851706"/>
            <a:ext cx="7592400" cy="85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b="1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Hệ thống Website quản lý phòng Gym, đặt lịch tập online</a:t>
            </a:r>
            <a:endParaRPr sz="4800" b="1" i="0" u="none" strike="noStrike" cap="none">
              <a:solidFill>
                <a:srgbClr val="C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3" name="Google Shape;93;g276ba40b9e9_0_77"/>
          <p:cNvSpPr txBox="1"/>
          <p:nvPr/>
        </p:nvSpPr>
        <p:spPr>
          <a:xfrm>
            <a:off x="324689" y="4102929"/>
            <a:ext cx="7342500" cy="8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Lato"/>
              <a:buNone/>
            </a:pPr>
            <a:r>
              <a:rPr lang="en-US" sz="2800" b="0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Sinh viên: </a:t>
            </a:r>
            <a:r>
              <a:rPr lang="en-US" sz="2800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Võ Tá Hoan - 20194568</a:t>
            </a:r>
            <a:endParaRPr/>
          </a:p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2800"/>
              <a:buFont typeface="Lato"/>
              <a:buNone/>
            </a:pPr>
            <a:r>
              <a:rPr lang="en-US" sz="2800" b="0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Giáo viên hướng dẫn: </a:t>
            </a:r>
            <a:r>
              <a:rPr lang="en-US" sz="2800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Ths. Vũ Đức Vượng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2eb80a12707_0_82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sp>
        <p:nvSpPr>
          <p:cNvPr id="331" name="Google Shape;331;g2eb80a12707_0_82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Giao diện một số chức năng</a:t>
            </a:r>
            <a:endParaRPr/>
          </a:p>
        </p:txBody>
      </p:sp>
      <p:sp>
        <p:nvSpPr>
          <p:cNvPr id="332" name="Google Shape;332;g2eb80a12707_0_82"/>
          <p:cNvSpPr txBox="1"/>
          <p:nvPr/>
        </p:nvSpPr>
        <p:spPr>
          <a:xfrm>
            <a:off x="2425701" y="5745205"/>
            <a:ext cx="448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Giao diện đăng ký tự do</a:t>
            </a:r>
            <a:endParaRPr sz="24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3" name="Google Shape;333;g2eb80a12707_0_8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17763" y="1270113"/>
            <a:ext cx="6908477" cy="43177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2eb80a12707_0_90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31</a:t>
            </a:fld>
            <a:endParaRPr/>
          </a:p>
        </p:txBody>
      </p:sp>
      <p:sp>
        <p:nvSpPr>
          <p:cNvPr id="339" name="Google Shape;339;g2eb80a12707_0_90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Giao diện một số chức năng</a:t>
            </a:r>
            <a:endParaRPr/>
          </a:p>
        </p:txBody>
      </p:sp>
      <p:sp>
        <p:nvSpPr>
          <p:cNvPr id="340" name="Google Shape;340;g2eb80a12707_0_90"/>
          <p:cNvSpPr txBox="1"/>
          <p:nvPr/>
        </p:nvSpPr>
        <p:spPr>
          <a:xfrm>
            <a:off x="2425701" y="5745205"/>
            <a:ext cx="4483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lang="en-US" sz="24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Phiên bản mobile</a:t>
            </a:r>
            <a:endParaRPr sz="24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41" name="Google Shape;341;g2eb80a12707_0_9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5075" y="1204320"/>
            <a:ext cx="2057400" cy="4449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2" name="Google Shape;342;g2eb80a12707_0_9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40813" y="1204309"/>
            <a:ext cx="2057400" cy="4449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3" name="Google Shape;343;g2eb80a12707_0_9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54088" y="1204307"/>
            <a:ext cx="2057400" cy="4449372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g2eb80a12707_0_9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67375" y="1204307"/>
            <a:ext cx="2057400" cy="44493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9" name="Google Shape;349;p3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3012" y="398419"/>
            <a:ext cx="2037225" cy="611594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9"/>
          <p:cNvSpPr txBox="1"/>
          <p:nvPr/>
        </p:nvSpPr>
        <p:spPr>
          <a:xfrm>
            <a:off x="413012" y="2422023"/>
            <a:ext cx="7100596" cy="2149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ato"/>
              <a:buNone/>
            </a:pPr>
            <a:r>
              <a:rPr lang="en-US" sz="54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6. KẾT LUẬN VÀ HƯỚNG PHÁT TRIỂN</a:t>
            </a:r>
            <a:endParaRPr sz="5400" b="1" i="0" u="none" strike="noStrike" cap="none">
              <a:solidFill>
                <a:srgbClr val="C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40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33</a:t>
            </a:fld>
            <a:endParaRPr/>
          </a:p>
        </p:txBody>
      </p:sp>
      <p:sp>
        <p:nvSpPr>
          <p:cNvPr id="356" name="Google Shape;356;p40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846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Kết luận</a:t>
            </a:r>
            <a:endParaRPr/>
          </a:p>
        </p:txBody>
      </p:sp>
      <p:sp>
        <p:nvSpPr>
          <p:cNvPr id="357" name="Google Shape;357;p40"/>
          <p:cNvSpPr txBox="1"/>
          <p:nvPr/>
        </p:nvSpPr>
        <p:spPr>
          <a:xfrm>
            <a:off x="523875" y="1438276"/>
            <a:ext cx="8096249" cy="47405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</a:pPr>
            <a:r>
              <a:rPr lang="en-US" sz="20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     Đồ án đã đáp ứng được các yêu cầu với phạm vi đã xác định tại bước phân tích: Xây dựng một hệ thống với các chức năng giúp hỗ trợ </a:t>
            </a:r>
            <a:r>
              <a:rPr lang="en-US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quản lý phòng gym và đặt lịch tập online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500"/>
              <a:buFont typeface="Arial"/>
              <a:buNone/>
            </a:pPr>
            <a:endParaRPr sz="5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-228600" algn="just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Cho phép khách hàng tạo</a:t>
            </a:r>
            <a:r>
              <a:rPr lang="en-US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lịch tập tự do và tạo lịch tập theo khung chương trình</a:t>
            </a:r>
            <a:endParaRPr sz="16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-228600" algn="just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Cho phép </a:t>
            </a:r>
            <a:r>
              <a:rPr lang="en-US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quản trị viên phân bổ huấn luyện viên cho các yêu cầu</a:t>
            </a:r>
            <a:endParaRPr sz="16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-228600" algn="just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Noto Sans Symbols"/>
              <a:buChar char="⮚"/>
            </a:pPr>
            <a:r>
              <a:rPr lang="en-US" sz="1600" b="0" i="0" u="none" strike="noStrike" cap="none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Quản lý các thông tin về </a:t>
            </a:r>
            <a:r>
              <a:rPr lang="en-US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hội viên, huấn luyện viên, thiết bị, bài tập, chương trình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685800" marR="0" lvl="1" indent="-228600" algn="just" rtl="0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Lato"/>
              <a:buChar char="⮚"/>
            </a:pPr>
            <a:r>
              <a:rPr lang="en-US" sz="1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Phát triển trên cả mobile và website</a:t>
            </a:r>
            <a:endParaRPr sz="160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1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34</a:t>
            </a:fld>
            <a:endParaRPr/>
          </a:p>
        </p:txBody>
      </p:sp>
      <p:sp>
        <p:nvSpPr>
          <p:cNvPr id="363" name="Google Shape;363;p41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846" cy="4517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/>
              <a:t>Hướng phát triển</a:t>
            </a:r>
            <a:endParaRPr/>
          </a:p>
        </p:txBody>
      </p:sp>
      <p:sp>
        <p:nvSpPr>
          <p:cNvPr id="364" name="Google Shape;364;p41"/>
          <p:cNvSpPr txBox="1"/>
          <p:nvPr/>
        </p:nvSpPr>
        <p:spPr>
          <a:xfrm>
            <a:off x="504825" y="1608139"/>
            <a:ext cx="8134349" cy="39623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marR="0" lvl="0" indent="-228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Mở rộng thêm các loại dịch vụ như lớp học, yoga, dance, và cả dịch vụ mua bán vật phẩm phòng gym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228600" marR="0" lvl="0" indent="-22860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Noto Sans Symbols"/>
              <a:buChar char="⮚"/>
            </a:pPr>
            <a:r>
              <a:rPr lang="en-US" sz="20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Tích hợp thuật toán dự đoán dựa trên lịch sử tham gia của hội viên</a:t>
            </a: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0" algn="just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endParaRPr sz="2000" b="0" i="0" u="none" strike="noStrike" cap="none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42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fld id="{00000000-1234-1234-1234-123412341234}" type="slidenum">
              <a:rPr lang="en-US"/>
              <a:t>35</a:t>
            </a:fld>
            <a:endParaRPr/>
          </a:p>
        </p:txBody>
      </p:sp>
      <p:sp>
        <p:nvSpPr>
          <p:cNvPr id="370" name="Google Shape;370;p42"/>
          <p:cNvSpPr txBox="1"/>
          <p:nvPr/>
        </p:nvSpPr>
        <p:spPr>
          <a:xfrm>
            <a:off x="4181094" y="3021991"/>
            <a:ext cx="4197975" cy="81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4800"/>
              <a:buFont typeface="Lato"/>
              <a:buNone/>
            </a:pPr>
            <a:r>
              <a:rPr lang="en-US" sz="4800" b="1" i="0" u="none" strike="noStrike" cap="none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THANK YOU !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>
            <a:spLocks noGrp="1"/>
          </p:cNvSpPr>
          <p:nvPr>
            <p:ph type="title"/>
          </p:nvPr>
        </p:nvSpPr>
        <p:spPr>
          <a:xfrm>
            <a:off x="3511550" y="225425"/>
            <a:ext cx="5397500" cy="4508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2800"/>
              <a:buFont typeface="Lato"/>
              <a:buNone/>
            </a:pPr>
            <a:r>
              <a:rPr lang="en-US">
                <a:solidFill>
                  <a:srgbClr val="3F3F3F"/>
                </a:solidFill>
              </a:rPr>
              <a:t>Nội dung trình bày</a:t>
            </a:r>
            <a:endParaRPr>
              <a:solidFill>
                <a:srgbClr val="3F3F3F"/>
              </a:solidFill>
            </a:endParaRPr>
          </a:p>
        </p:txBody>
      </p:sp>
      <p:grpSp>
        <p:nvGrpSpPr>
          <p:cNvPr id="99" name="Google Shape;99;p2"/>
          <p:cNvGrpSpPr/>
          <p:nvPr/>
        </p:nvGrpSpPr>
        <p:grpSpPr>
          <a:xfrm>
            <a:off x="3491482" y="1292175"/>
            <a:ext cx="5398432" cy="4725361"/>
            <a:chOff x="3491483" y="1292175"/>
            <a:chExt cx="5398432" cy="4725361"/>
          </a:xfrm>
        </p:grpSpPr>
        <p:sp>
          <p:nvSpPr>
            <p:cNvPr id="100" name="Google Shape;100;p2"/>
            <p:cNvSpPr txBox="1"/>
            <p:nvPr/>
          </p:nvSpPr>
          <p:spPr>
            <a:xfrm>
              <a:off x="3491483" y="5739136"/>
              <a:ext cx="435600" cy="2784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17775" tIns="17775" rIns="17775" bIns="17775" anchor="ctr" anchorCtr="0">
              <a:noAutofit/>
            </a:bodyPr>
            <a:lstStyle/>
            <a:p>
              <a:pPr marL="0" marR="0" lvl="0" indent="0" algn="ctr" rtl="0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800"/>
                <a:buFont typeface="Arial"/>
                <a:buNone/>
              </a:pPr>
              <a:r>
                <a:rPr lang="en-US" sz="2800" b="0" i="0" u="none" strike="noStrike" cap="none">
                  <a:solidFill>
                    <a:srgbClr val="FFFFFF"/>
                  </a:solidFill>
                  <a:latin typeface="Lato"/>
                  <a:ea typeface="Lato"/>
                  <a:cs typeface="Lato"/>
                  <a:sym typeface="Lato"/>
                </a:rPr>
                <a:t>6</a:t>
              </a:r>
              <a:endParaRPr sz="1400" b="0" i="0" u="none" strike="noStrike" cap="none">
                <a:solidFill>
                  <a:srgbClr val="000000"/>
                </a:solidFill>
                <a:latin typeface="Lato"/>
                <a:ea typeface="Lato"/>
                <a:cs typeface="Lato"/>
                <a:sym typeface="Lato"/>
              </a:endParaRPr>
            </a:p>
          </p:txBody>
        </p:sp>
        <p:grpSp>
          <p:nvGrpSpPr>
            <p:cNvPr id="101" name="Google Shape;101;p2"/>
            <p:cNvGrpSpPr/>
            <p:nvPr/>
          </p:nvGrpSpPr>
          <p:grpSpPr>
            <a:xfrm>
              <a:off x="3492210" y="1292175"/>
              <a:ext cx="5397705" cy="3355762"/>
              <a:chOff x="3512831" y="1636507"/>
              <a:chExt cx="5397705" cy="3355762"/>
            </a:xfrm>
          </p:grpSpPr>
          <p:sp>
            <p:nvSpPr>
              <p:cNvPr id="102" name="Google Shape;102;p2"/>
              <p:cNvSpPr/>
              <p:nvPr/>
            </p:nvSpPr>
            <p:spPr>
              <a:xfrm rot="5400000">
                <a:off x="3266381" y="1882957"/>
                <a:ext cx="928500" cy="435600"/>
              </a:xfrm>
              <a:prstGeom prst="chevron">
                <a:avLst>
                  <a:gd name="adj" fmla="val 50000"/>
                </a:avLst>
              </a:prstGeom>
              <a:solidFill>
                <a:srgbClr val="ED7D31"/>
              </a:solidFill>
              <a:ln w="12700" cap="flat" cmpd="sng">
                <a:solidFill>
                  <a:srgbClr val="ED7D3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3" name="Google Shape;103;p2"/>
              <p:cNvSpPr txBox="1"/>
              <p:nvPr/>
            </p:nvSpPr>
            <p:spPr>
              <a:xfrm>
                <a:off x="3512909" y="1961438"/>
                <a:ext cx="435600" cy="27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7775" tIns="17775" rIns="17775" bIns="177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800"/>
                  <a:buFont typeface="Arial"/>
                  <a:buNone/>
                </a:pPr>
                <a:r>
                  <a:rPr lang="en-US" sz="2800" b="0" i="0" u="none" strike="noStrike" cap="none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1</a:t>
                </a: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4" name="Google Shape;104;p2"/>
              <p:cNvSpPr/>
              <p:nvPr/>
            </p:nvSpPr>
            <p:spPr>
              <a:xfrm rot="5400000">
                <a:off x="6127436" y="-542692"/>
                <a:ext cx="603900" cy="4962300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rgbClr val="FFFFFF">
                  <a:alpha val="88627"/>
                </a:srgbClr>
              </a:solidFill>
              <a:ln w="12700" cap="flat" cmpd="sng">
                <a:solidFill>
                  <a:srgbClr val="ED7D31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5" name="Google Shape;105;p2"/>
              <p:cNvSpPr txBox="1"/>
              <p:nvPr/>
            </p:nvSpPr>
            <p:spPr>
              <a:xfrm>
                <a:off x="3948431" y="1665980"/>
                <a:ext cx="4942200" cy="544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9125" tIns="17775" rIns="17775" bIns="17775" anchor="ctr" anchorCtr="0">
                <a:noAutofit/>
              </a:bodyPr>
              <a:lstStyle/>
              <a:p>
                <a:pPr marL="285750" marR="0" lvl="1" indent="-28575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800"/>
                  <a:buFont typeface="Arial"/>
                  <a:buNone/>
                </a:pPr>
                <a:r>
                  <a:rPr lang="en-US" sz="2400">
                    <a:latin typeface="Lato"/>
                    <a:ea typeface="Lato"/>
                    <a:cs typeface="Lato"/>
                    <a:sym typeface="Lato"/>
                  </a:rPr>
                  <a:t>Giới thiệu đề tài</a:t>
                </a:r>
                <a:endParaRPr sz="2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6" name="Google Shape;106;p2"/>
              <p:cNvSpPr/>
              <p:nvPr/>
            </p:nvSpPr>
            <p:spPr>
              <a:xfrm rot="5400000">
                <a:off x="3266381" y="2692044"/>
                <a:ext cx="928500" cy="435600"/>
              </a:xfrm>
              <a:prstGeom prst="chevron">
                <a:avLst>
                  <a:gd name="adj" fmla="val 50000"/>
                </a:avLst>
              </a:prstGeom>
              <a:solidFill>
                <a:srgbClr val="D77850"/>
              </a:solidFill>
              <a:ln w="12700" cap="flat" cmpd="sng">
                <a:solidFill>
                  <a:srgbClr val="D7785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7" name="Google Shape;107;p2"/>
              <p:cNvSpPr txBox="1"/>
              <p:nvPr/>
            </p:nvSpPr>
            <p:spPr>
              <a:xfrm>
                <a:off x="3512909" y="2770525"/>
                <a:ext cx="435600" cy="27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7775" tIns="17775" rIns="17775" bIns="177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800"/>
                  <a:buFont typeface="Arial"/>
                  <a:buNone/>
                </a:pPr>
                <a:r>
                  <a:rPr lang="en-US" sz="2800" b="0" i="0" u="none" strike="noStrike" cap="none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2</a:t>
                </a: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8" name="Google Shape;108;p2"/>
              <p:cNvSpPr/>
              <p:nvPr/>
            </p:nvSpPr>
            <p:spPr>
              <a:xfrm rot="5400000">
                <a:off x="6127736" y="266097"/>
                <a:ext cx="603300" cy="4962300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rgbClr val="FFFFFF">
                  <a:alpha val="88627"/>
                </a:srgbClr>
              </a:solidFill>
              <a:ln w="12700" cap="flat" cmpd="sng">
                <a:solidFill>
                  <a:srgbClr val="D77850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09" name="Google Shape;109;p2"/>
              <p:cNvSpPr txBox="1"/>
              <p:nvPr/>
            </p:nvSpPr>
            <p:spPr>
              <a:xfrm>
                <a:off x="3948431" y="2475053"/>
                <a:ext cx="4942200" cy="54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9125" tIns="17775" rIns="17775" bIns="17775" anchor="ctr" anchorCtr="0">
                <a:noAutofit/>
              </a:bodyPr>
              <a:lstStyle/>
              <a:p>
                <a:pPr marL="285750" marR="0" lvl="1" indent="-28575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400"/>
                  <a:buFont typeface="Arial"/>
                  <a:buNone/>
                </a:pPr>
                <a:r>
                  <a:rPr lang="en-US" sz="2400" dirty="0" err="1">
                    <a:latin typeface="Lato"/>
                    <a:ea typeface="Lato"/>
                    <a:cs typeface="Lato"/>
                    <a:sym typeface="Lato"/>
                  </a:rPr>
                  <a:t>Giải</a:t>
                </a:r>
                <a:r>
                  <a:rPr lang="en-US" sz="2400" dirty="0">
                    <a:latin typeface="Lato"/>
                    <a:ea typeface="Lato"/>
                    <a:cs typeface="Lato"/>
                    <a:sym typeface="Lato"/>
                  </a:rPr>
                  <a:t> </a:t>
                </a:r>
                <a:r>
                  <a:rPr lang="en-US" sz="2400" dirty="0" err="1">
                    <a:latin typeface="Lato"/>
                    <a:ea typeface="Lato"/>
                    <a:cs typeface="Lato"/>
                    <a:sym typeface="Lato"/>
                  </a:rPr>
                  <a:t>pháp</a:t>
                </a:r>
                <a:endParaRPr sz="24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0" name="Google Shape;110;p2"/>
              <p:cNvSpPr/>
              <p:nvPr/>
            </p:nvSpPr>
            <p:spPr>
              <a:xfrm rot="5400000">
                <a:off x="3266381" y="3501132"/>
                <a:ext cx="928500" cy="435600"/>
              </a:xfrm>
              <a:prstGeom prst="chevron">
                <a:avLst>
                  <a:gd name="adj" fmla="val 50000"/>
                </a:avLst>
              </a:prstGeom>
              <a:solidFill>
                <a:srgbClr val="C47F6E"/>
              </a:solidFill>
              <a:ln w="12700" cap="flat" cmpd="sng">
                <a:solidFill>
                  <a:srgbClr val="C47F6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1" name="Google Shape;111;p2"/>
              <p:cNvSpPr txBox="1"/>
              <p:nvPr/>
            </p:nvSpPr>
            <p:spPr>
              <a:xfrm>
                <a:off x="3512909" y="3579613"/>
                <a:ext cx="435600" cy="27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7775" tIns="17775" rIns="17775" bIns="177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800"/>
                  <a:buFont typeface="Arial"/>
                  <a:buNone/>
                </a:pPr>
                <a:r>
                  <a:rPr lang="en-US" sz="2800" b="0" i="0" u="none" strike="noStrike" cap="none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3</a:t>
                </a: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2" name="Google Shape;112;p2"/>
              <p:cNvSpPr/>
              <p:nvPr/>
            </p:nvSpPr>
            <p:spPr>
              <a:xfrm rot="5400000">
                <a:off x="6127736" y="1075184"/>
                <a:ext cx="603300" cy="4962300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rgbClr val="FFFFFF">
                  <a:alpha val="88627"/>
                </a:srgbClr>
              </a:solidFill>
              <a:ln w="12700" cap="flat" cmpd="sng">
                <a:solidFill>
                  <a:srgbClr val="C47F6E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3" name="Google Shape;113;p2"/>
              <p:cNvSpPr txBox="1"/>
              <p:nvPr/>
            </p:nvSpPr>
            <p:spPr>
              <a:xfrm>
                <a:off x="3948431" y="3284140"/>
                <a:ext cx="4942200" cy="54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9125" tIns="17775" rIns="17775" bIns="17775" anchor="ctr" anchorCtr="0">
                <a:noAutofit/>
              </a:bodyPr>
              <a:lstStyle/>
              <a:p>
                <a:pPr marL="285750" marR="0" lvl="1" indent="-28575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800"/>
                  <a:buFont typeface="Arial"/>
                  <a:buNone/>
                </a:pPr>
                <a:r>
                  <a:rPr lang="en-US" sz="2400" dirty="0" err="1">
                    <a:latin typeface="Lato"/>
                    <a:ea typeface="Lato"/>
                    <a:cs typeface="Lato"/>
                    <a:sym typeface="Lato"/>
                  </a:rPr>
                  <a:t>Đóng</a:t>
                </a:r>
                <a:r>
                  <a:rPr lang="en-US" sz="2400" dirty="0">
                    <a:latin typeface="Lato"/>
                    <a:ea typeface="Lato"/>
                    <a:cs typeface="Lato"/>
                    <a:sym typeface="Lato"/>
                  </a:rPr>
                  <a:t> </a:t>
                </a:r>
                <a:r>
                  <a:rPr lang="en-US" sz="2400" dirty="0" err="1">
                    <a:latin typeface="Lato"/>
                    <a:ea typeface="Lato"/>
                    <a:cs typeface="Lato"/>
                    <a:sym typeface="Lato"/>
                  </a:rPr>
                  <a:t>góp</a:t>
                </a:r>
                <a:r>
                  <a:rPr lang="en-US" sz="2400" dirty="0">
                    <a:latin typeface="Lato"/>
                    <a:ea typeface="Lato"/>
                    <a:cs typeface="Lato"/>
                    <a:sym typeface="Lato"/>
                  </a:rPr>
                  <a:t> </a:t>
                </a:r>
                <a:r>
                  <a:rPr lang="en-US" sz="2400" dirty="0" err="1">
                    <a:latin typeface="Lato"/>
                    <a:ea typeface="Lato"/>
                    <a:cs typeface="Lato"/>
                    <a:sym typeface="Lato"/>
                  </a:rPr>
                  <a:t>nổi</a:t>
                </a:r>
                <a:r>
                  <a:rPr lang="en-US" sz="2400" dirty="0">
                    <a:latin typeface="Lato"/>
                    <a:ea typeface="Lato"/>
                    <a:cs typeface="Lato"/>
                    <a:sym typeface="Lato"/>
                  </a:rPr>
                  <a:t> </a:t>
                </a:r>
                <a:r>
                  <a:rPr lang="en-US" sz="2400" dirty="0" err="1">
                    <a:latin typeface="Lato"/>
                    <a:ea typeface="Lato"/>
                    <a:cs typeface="Lato"/>
                    <a:sym typeface="Lato"/>
                  </a:rPr>
                  <a:t>bật</a:t>
                </a:r>
                <a:endParaRPr sz="24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4" name="Google Shape;114;p2"/>
              <p:cNvSpPr/>
              <p:nvPr/>
            </p:nvSpPr>
            <p:spPr>
              <a:xfrm rot="5400000">
                <a:off x="3266381" y="4310219"/>
                <a:ext cx="928500" cy="435600"/>
              </a:xfrm>
              <a:prstGeom prst="chevron">
                <a:avLst>
                  <a:gd name="adj" fmla="val 50000"/>
                </a:avLst>
              </a:prstGeom>
              <a:solidFill>
                <a:srgbClr val="B38E8A"/>
              </a:solidFill>
              <a:ln w="12700" cap="flat" cmpd="sng">
                <a:solidFill>
                  <a:srgbClr val="B38E8A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15" name="Google Shape;115;p2"/>
              <p:cNvSpPr txBox="1"/>
              <p:nvPr/>
            </p:nvSpPr>
            <p:spPr>
              <a:xfrm>
                <a:off x="3512909" y="4388700"/>
                <a:ext cx="435600" cy="278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7775" tIns="17775" rIns="17775" bIns="17775" anchor="ctr" anchorCtr="0">
                <a:noAutofit/>
              </a:bodyPr>
              <a:lstStyle/>
              <a:p>
                <a:pPr marL="0" marR="0" lvl="0" indent="0" algn="ctr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FFFFFF"/>
                  </a:buClr>
                  <a:buSzPts val="2800"/>
                  <a:buFont typeface="Arial"/>
                  <a:buNone/>
                </a:pPr>
                <a:r>
                  <a:rPr lang="en-US" sz="2800" b="0" i="0" u="none" strike="noStrike" cap="none">
                    <a:solidFill>
                      <a:srgbClr val="FFFFFF"/>
                    </a:solidFill>
                    <a:latin typeface="Lato"/>
                    <a:ea typeface="Lato"/>
                    <a:cs typeface="Lato"/>
                    <a:sym typeface="Lato"/>
                  </a:rPr>
                  <a:t>4</a:t>
                </a: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0" name="Google Shape;120;p2"/>
              <p:cNvSpPr/>
              <p:nvPr/>
            </p:nvSpPr>
            <p:spPr>
              <a:xfrm rot="5400000">
                <a:off x="6127736" y="1884270"/>
                <a:ext cx="603300" cy="4962300"/>
              </a:xfrm>
              <a:prstGeom prst="round2SameRect">
                <a:avLst>
                  <a:gd name="adj1" fmla="val 16667"/>
                  <a:gd name="adj2" fmla="val 0"/>
                </a:avLst>
              </a:prstGeom>
              <a:solidFill>
                <a:srgbClr val="FFFFFF">
                  <a:alpha val="88630"/>
                </a:srgbClr>
              </a:solidFill>
              <a:ln w="12700" cap="flat" cmpd="sng">
                <a:solidFill>
                  <a:srgbClr val="B38E8A"/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marR="0" lvl="0" indent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endParaRPr sz="1400" b="0" i="0" u="none" strike="noStrike" cap="none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  <p:sp>
            <p:nvSpPr>
              <p:cNvPr id="121" name="Google Shape;121;p2"/>
              <p:cNvSpPr txBox="1"/>
              <p:nvPr/>
            </p:nvSpPr>
            <p:spPr>
              <a:xfrm>
                <a:off x="3948431" y="4093227"/>
                <a:ext cx="4942200" cy="544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99125" tIns="17775" rIns="17775" bIns="17775" anchor="ctr" anchorCtr="0">
                <a:noAutofit/>
              </a:bodyPr>
              <a:lstStyle/>
              <a:p>
                <a:pPr marL="285750" marR="0" lvl="1" indent="-285750" algn="l" rtl="0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2800"/>
                  <a:buFont typeface="Arial"/>
                  <a:buNone/>
                </a:pPr>
                <a:r>
                  <a:rPr lang="en-US" sz="2400" dirty="0" err="1">
                    <a:latin typeface="Lato"/>
                    <a:ea typeface="Lato"/>
                    <a:cs typeface="Lato"/>
                    <a:sym typeface="Lato"/>
                  </a:rPr>
                  <a:t>Kết</a:t>
                </a:r>
                <a:r>
                  <a:rPr lang="en-US" sz="2400" dirty="0">
                    <a:latin typeface="Lato"/>
                    <a:ea typeface="Lato"/>
                    <a:cs typeface="Lato"/>
                    <a:sym typeface="Lato"/>
                  </a:rPr>
                  <a:t> </a:t>
                </a:r>
                <a:r>
                  <a:rPr lang="en-US" sz="2400" dirty="0" err="1">
                    <a:latin typeface="Lato"/>
                    <a:ea typeface="Lato"/>
                    <a:cs typeface="Lato"/>
                    <a:sym typeface="Lato"/>
                  </a:rPr>
                  <a:t>quả</a:t>
                </a:r>
                <a:r>
                  <a:rPr lang="en-US" sz="2400" dirty="0">
                    <a:latin typeface="Lato"/>
                    <a:ea typeface="Lato"/>
                    <a:cs typeface="Lato"/>
                    <a:sym typeface="Lato"/>
                  </a:rPr>
                  <a:t> </a:t>
                </a:r>
                <a:r>
                  <a:rPr lang="en-US" sz="2400" dirty="0" err="1">
                    <a:latin typeface="Lato"/>
                    <a:ea typeface="Lato"/>
                    <a:cs typeface="Lato"/>
                    <a:sym typeface="Lato"/>
                  </a:rPr>
                  <a:t>đạt</a:t>
                </a:r>
                <a:r>
                  <a:rPr lang="en-US" sz="2400" dirty="0">
                    <a:latin typeface="Lato"/>
                    <a:ea typeface="Lato"/>
                    <a:cs typeface="Lato"/>
                    <a:sym typeface="Lato"/>
                  </a:rPr>
                  <a:t> </a:t>
                </a:r>
                <a:r>
                  <a:rPr lang="en-US" sz="2400" dirty="0" err="1">
                    <a:latin typeface="Lato"/>
                    <a:ea typeface="Lato"/>
                    <a:cs typeface="Lato"/>
                    <a:sym typeface="Lato"/>
                  </a:rPr>
                  <a:t>được</a:t>
                </a:r>
                <a:endParaRPr lang="vi-VN" sz="2400" b="0" i="0" u="none" strike="noStrike" cap="none" dirty="0">
                  <a:solidFill>
                    <a:srgbClr val="000000"/>
                  </a:solidFill>
                  <a:latin typeface="Lato"/>
                  <a:ea typeface="Lato"/>
                  <a:cs typeface="Lato"/>
                  <a:sym typeface="Lato"/>
                </a:endParaRPr>
              </a:p>
            </p:txBody>
          </p:sp>
        </p:grpSp>
      </p:grpSp>
      <p:sp>
        <p:nvSpPr>
          <p:cNvPr id="7" name="Google Shape;116;p2">
            <a:extLst>
              <a:ext uri="{FF2B5EF4-FFF2-40B4-BE49-F238E27FC236}">
                <a16:creationId xmlns:a16="http://schemas.microsoft.com/office/drawing/2014/main" id="{BD45F921-A68F-8C6D-580C-D3C8A7A560DE}"/>
              </a:ext>
            </a:extLst>
          </p:cNvPr>
          <p:cNvSpPr/>
          <p:nvPr/>
        </p:nvSpPr>
        <p:spPr>
          <a:xfrm rot="5400000">
            <a:off x="3245717" y="4774856"/>
            <a:ext cx="928500" cy="435600"/>
          </a:xfrm>
          <a:prstGeom prst="chevron">
            <a:avLst>
              <a:gd name="adj" fmla="val 50000"/>
            </a:avLst>
          </a:prstGeom>
          <a:solidFill>
            <a:srgbClr val="A4A4A4"/>
          </a:solidFill>
          <a:ln w="12700" cap="flat" cmpd="sng">
            <a:solidFill>
              <a:srgbClr val="A4A4A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8" name="Google Shape;117;p2">
            <a:extLst>
              <a:ext uri="{FF2B5EF4-FFF2-40B4-BE49-F238E27FC236}">
                <a16:creationId xmlns:a16="http://schemas.microsoft.com/office/drawing/2014/main" id="{718C5DCF-9926-3D27-31FE-34B66D4EF668}"/>
              </a:ext>
            </a:extLst>
          </p:cNvPr>
          <p:cNvSpPr txBox="1"/>
          <p:nvPr/>
        </p:nvSpPr>
        <p:spPr>
          <a:xfrm>
            <a:off x="3492287" y="4853455"/>
            <a:ext cx="435600" cy="27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7775" tIns="17775" rIns="17775" bIns="1777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Arial"/>
              <a:buNone/>
            </a:pPr>
            <a:r>
              <a:rPr lang="en-US" sz="2800" b="0" i="0" u="none" strike="noStrike" cap="none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5</a:t>
            </a:r>
            <a:endParaRPr sz="1400" b="0" i="0" u="none" strike="noStrike" cap="none" dirty="0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9" name="Google Shape;118;p2">
            <a:extLst>
              <a:ext uri="{FF2B5EF4-FFF2-40B4-BE49-F238E27FC236}">
                <a16:creationId xmlns:a16="http://schemas.microsoft.com/office/drawing/2014/main" id="{04AA6253-51DE-8620-0466-8F3B2CCCDD9C}"/>
              </a:ext>
            </a:extLst>
          </p:cNvPr>
          <p:cNvSpPr/>
          <p:nvPr/>
        </p:nvSpPr>
        <p:spPr>
          <a:xfrm rot="5400000">
            <a:off x="6107113" y="2349025"/>
            <a:ext cx="603300" cy="4962300"/>
          </a:xfrm>
          <a:prstGeom prst="round2SameRect">
            <a:avLst>
              <a:gd name="adj1" fmla="val 16667"/>
              <a:gd name="adj2" fmla="val 0"/>
            </a:avLst>
          </a:prstGeom>
          <a:solidFill>
            <a:srgbClr val="FFFFFF">
              <a:alpha val="88627"/>
            </a:srgbClr>
          </a:solidFill>
          <a:ln w="12700" cap="flat" cmpd="sng">
            <a:solidFill>
              <a:srgbClr val="A4A4A4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" name="Google Shape;119;p2">
            <a:extLst>
              <a:ext uri="{FF2B5EF4-FFF2-40B4-BE49-F238E27FC236}">
                <a16:creationId xmlns:a16="http://schemas.microsoft.com/office/drawing/2014/main" id="{11BA5931-1513-6568-B8E6-D7072D240CDE}"/>
              </a:ext>
            </a:extLst>
          </p:cNvPr>
          <p:cNvSpPr txBox="1"/>
          <p:nvPr/>
        </p:nvSpPr>
        <p:spPr>
          <a:xfrm>
            <a:off x="3927809" y="4557983"/>
            <a:ext cx="4942200" cy="54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99125" tIns="17775" rIns="17775" bIns="17775" anchor="ctr" anchorCtr="0">
            <a:noAutofit/>
          </a:bodyPr>
          <a:lstStyle/>
          <a:p>
            <a:pPr marL="285750" marR="0" lvl="1" indent="-28575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en-US" sz="2400">
                <a:latin typeface="Lato"/>
                <a:ea typeface="Lato"/>
                <a:cs typeface="Lato"/>
                <a:sym typeface="Lato"/>
              </a:rPr>
              <a:t>Kết luận và hướng phát triển</a:t>
            </a:r>
            <a:endParaRPr sz="2400" b="0" i="0" u="none" strike="noStrike" cap="none">
              <a:solidFill>
                <a:srgbClr val="0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3012" y="398419"/>
            <a:ext cx="2037225" cy="6115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3"/>
          <p:cNvSpPr txBox="1"/>
          <p:nvPr/>
        </p:nvSpPr>
        <p:spPr>
          <a:xfrm>
            <a:off x="413012" y="3003256"/>
            <a:ext cx="7592301" cy="85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457200" marR="0" lvl="0" indent="-571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  <a:buFont typeface="Lato"/>
              <a:buAutoNum type="arabicPeriod"/>
            </a:pPr>
            <a:r>
              <a:rPr lang="en-US" sz="5400" b="1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Giới thiệu đề tài</a:t>
            </a:r>
            <a:endParaRPr sz="5400" b="1" i="0" u="none" strike="noStrike" cap="none">
              <a:solidFill>
                <a:srgbClr val="C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76ba40b9e9_0_174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/>
              <a:t>1.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endParaRPr dirty="0"/>
          </a:p>
        </p:txBody>
      </p:sp>
      <p:sp>
        <p:nvSpPr>
          <p:cNvPr id="134" name="Google Shape;134;g276ba40b9e9_0_174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136" name="Google Shape;136;g276ba40b9e9_0_174"/>
          <p:cNvSpPr txBox="1"/>
          <p:nvPr/>
        </p:nvSpPr>
        <p:spPr>
          <a:xfrm>
            <a:off x="254052" y="951057"/>
            <a:ext cx="261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Thực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1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trạng</a:t>
            </a:r>
            <a:r>
              <a:rPr lang="en-US" sz="2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endParaRPr dirty="0"/>
          </a:p>
        </p:txBody>
      </p:sp>
      <p:sp>
        <p:nvSpPr>
          <p:cNvPr id="137" name="Google Shape;137;g276ba40b9e9_0_174"/>
          <p:cNvSpPr txBox="1"/>
          <p:nvPr/>
        </p:nvSpPr>
        <p:spPr>
          <a:xfrm>
            <a:off x="235077" y="1463002"/>
            <a:ext cx="5853000" cy="9232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Nhu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cầu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tập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luyện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duy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trì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sức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khỏe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,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dịch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vụ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thuê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huấn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luyện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viên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cá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nhân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trở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nên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rộng</a:t>
            </a:r>
            <a:r>
              <a:rPr lang="en-US" sz="1800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1800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rãi</a:t>
            </a:r>
            <a:endParaRPr lang="en-US" sz="1800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" name="Google Shape;242;g276ba40b9e9_0_343">
            <a:extLst>
              <a:ext uri="{FF2B5EF4-FFF2-40B4-BE49-F238E27FC236}">
                <a16:creationId xmlns:a16="http://schemas.microsoft.com/office/drawing/2014/main" id="{DC3BDCD9-E5CA-A70B-4673-82D26255590B}"/>
              </a:ext>
            </a:extLst>
          </p:cNvPr>
          <p:cNvSpPr/>
          <p:nvPr/>
        </p:nvSpPr>
        <p:spPr>
          <a:xfrm>
            <a:off x="1042297" y="3278211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243;g276ba40b9e9_0_343">
            <a:extLst>
              <a:ext uri="{FF2B5EF4-FFF2-40B4-BE49-F238E27FC236}">
                <a16:creationId xmlns:a16="http://schemas.microsoft.com/office/drawing/2014/main" id="{BE14195F-05C1-C8F2-B60E-FA571177DF5B}"/>
              </a:ext>
            </a:extLst>
          </p:cNvPr>
          <p:cNvSpPr txBox="1"/>
          <p:nvPr/>
        </p:nvSpPr>
        <p:spPr>
          <a:xfrm>
            <a:off x="1068490" y="3318880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Đăng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hội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viên</a:t>
            </a:r>
            <a:endParaRPr dirty="0"/>
          </a:p>
        </p:txBody>
      </p:sp>
      <p:sp>
        <p:nvSpPr>
          <p:cNvPr id="31" name="Google Shape;244;g276ba40b9e9_0_343">
            <a:extLst>
              <a:ext uri="{FF2B5EF4-FFF2-40B4-BE49-F238E27FC236}">
                <a16:creationId xmlns:a16="http://schemas.microsoft.com/office/drawing/2014/main" id="{85F35515-2411-32AB-4CEB-23F9F89ECF09}"/>
              </a:ext>
            </a:extLst>
          </p:cNvPr>
          <p:cNvSpPr/>
          <p:nvPr/>
        </p:nvSpPr>
        <p:spPr>
          <a:xfrm>
            <a:off x="2026023" y="3968266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45;g276ba40b9e9_0_343">
            <a:extLst>
              <a:ext uri="{FF2B5EF4-FFF2-40B4-BE49-F238E27FC236}">
                <a16:creationId xmlns:a16="http://schemas.microsoft.com/office/drawing/2014/main" id="{52E58E70-13D9-B213-71D3-40AEDFB9B5BB}"/>
              </a:ext>
            </a:extLst>
          </p:cNvPr>
          <p:cNvSpPr txBox="1"/>
          <p:nvPr/>
        </p:nvSpPr>
        <p:spPr>
          <a:xfrm>
            <a:off x="2026023" y="4037137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Google Shape;246;g276ba40b9e9_0_343">
            <a:extLst>
              <a:ext uri="{FF2B5EF4-FFF2-40B4-BE49-F238E27FC236}">
                <a16:creationId xmlns:a16="http://schemas.microsoft.com/office/drawing/2014/main" id="{584A458D-C5D9-C061-B05B-B421418266E1}"/>
              </a:ext>
            </a:extLst>
          </p:cNvPr>
          <p:cNvSpPr/>
          <p:nvPr/>
        </p:nvSpPr>
        <p:spPr>
          <a:xfrm>
            <a:off x="2294313" y="3278211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247;g276ba40b9e9_0_343">
            <a:extLst>
              <a:ext uri="{FF2B5EF4-FFF2-40B4-BE49-F238E27FC236}">
                <a16:creationId xmlns:a16="http://schemas.microsoft.com/office/drawing/2014/main" id="{A34A0C90-7965-D027-126A-0BB4F4675862}"/>
              </a:ext>
            </a:extLst>
          </p:cNvPr>
          <p:cNvSpPr txBox="1"/>
          <p:nvPr/>
        </p:nvSpPr>
        <p:spPr>
          <a:xfrm>
            <a:off x="2320506" y="3318880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Đăng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thuê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PT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248;g276ba40b9e9_0_343">
            <a:extLst>
              <a:ext uri="{FF2B5EF4-FFF2-40B4-BE49-F238E27FC236}">
                <a16:creationId xmlns:a16="http://schemas.microsoft.com/office/drawing/2014/main" id="{4B4BA09B-891B-53B8-0AC6-B00476C78F34}"/>
              </a:ext>
            </a:extLst>
          </p:cNvPr>
          <p:cNvSpPr/>
          <p:nvPr/>
        </p:nvSpPr>
        <p:spPr>
          <a:xfrm>
            <a:off x="3278039" y="3968266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249;g276ba40b9e9_0_343">
            <a:extLst>
              <a:ext uri="{FF2B5EF4-FFF2-40B4-BE49-F238E27FC236}">
                <a16:creationId xmlns:a16="http://schemas.microsoft.com/office/drawing/2014/main" id="{1AD2CC69-E493-9A12-1CC1-96824B72BCA3}"/>
              </a:ext>
            </a:extLst>
          </p:cNvPr>
          <p:cNvSpPr txBox="1"/>
          <p:nvPr/>
        </p:nvSpPr>
        <p:spPr>
          <a:xfrm>
            <a:off x="3278039" y="4037137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7" name="Google Shape;250;g276ba40b9e9_0_343">
            <a:extLst>
              <a:ext uri="{FF2B5EF4-FFF2-40B4-BE49-F238E27FC236}">
                <a16:creationId xmlns:a16="http://schemas.microsoft.com/office/drawing/2014/main" id="{5079A80A-9F19-114D-0206-8CE5324C3DCC}"/>
              </a:ext>
            </a:extLst>
          </p:cNvPr>
          <p:cNvSpPr/>
          <p:nvPr/>
        </p:nvSpPr>
        <p:spPr>
          <a:xfrm>
            <a:off x="3546327" y="3278211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251;g276ba40b9e9_0_343">
            <a:extLst>
              <a:ext uri="{FF2B5EF4-FFF2-40B4-BE49-F238E27FC236}">
                <a16:creationId xmlns:a16="http://schemas.microsoft.com/office/drawing/2014/main" id="{D6F00FB9-510B-9EF6-04F5-261FCD903BC0}"/>
              </a:ext>
            </a:extLst>
          </p:cNvPr>
          <p:cNvSpPr txBox="1"/>
          <p:nvPr/>
        </p:nvSpPr>
        <p:spPr>
          <a:xfrm>
            <a:off x="3572521" y="3318880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PT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Tư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9" name="Google Shape;252;g276ba40b9e9_0_343">
            <a:extLst>
              <a:ext uri="{FF2B5EF4-FFF2-40B4-BE49-F238E27FC236}">
                <a16:creationId xmlns:a16="http://schemas.microsoft.com/office/drawing/2014/main" id="{4FCBA252-86FD-24F8-CED8-CBF67E2BDFA3}"/>
              </a:ext>
            </a:extLst>
          </p:cNvPr>
          <p:cNvSpPr/>
          <p:nvPr/>
        </p:nvSpPr>
        <p:spPr>
          <a:xfrm>
            <a:off x="4530054" y="3968266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253;g276ba40b9e9_0_343">
            <a:extLst>
              <a:ext uri="{FF2B5EF4-FFF2-40B4-BE49-F238E27FC236}">
                <a16:creationId xmlns:a16="http://schemas.microsoft.com/office/drawing/2014/main" id="{33E9C9D0-1034-1E49-E2E4-2D8CFAAEA02D}"/>
              </a:ext>
            </a:extLst>
          </p:cNvPr>
          <p:cNvSpPr txBox="1"/>
          <p:nvPr/>
        </p:nvSpPr>
        <p:spPr>
          <a:xfrm>
            <a:off x="4530054" y="4037137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1" name="Google Shape;254;g276ba40b9e9_0_343">
            <a:extLst>
              <a:ext uri="{FF2B5EF4-FFF2-40B4-BE49-F238E27FC236}">
                <a16:creationId xmlns:a16="http://schemas.microsoft.com/office/drawing/2014/main" id="{7531428D-95A3-FD72-6AC0-E8148B7A7BF6}"/>
              </a:ext>
            </a:extLst>
          </p:cNvPr>
          <p:cNvSpPr/>
          <p:nvPr/>
        </p:nvSpPr>
        <p:spPr>
          <a:xfrm>
            <a:off x="4798342" y="3278211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255;g276ba40b9e9_0_343">
            <a:extLst>
              <a:ext uri="{FF2B5EF4-FFF2-40B4-BE49-F238E27FC236}">
                <a16:creationId xmlns:a16="http://schemas.microsoft.com/office/drawing/2014/main" id="{D57F6D05-38F1-43CD-113F-2839481494F2}"/>
              </a:ext>
            </a:extLst>
          </p:cNvPr>
          <p:cNvSpPr txBox="1"/>
          <p:nvPr/>
        </p:nvSpPr>
        <p:spPr>
          <a:xfrm>
            <a:off x="4824536" y="3318880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hợp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đồng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3" name="Google Shape;256;g276ba40b9e9_0_343">
            <a:extLst>
              <a:ext uri="{FF2B5EF4-FFF2-40B4-BE49-F238E27FC236}">
                <a16:creationId xmlns:a16="http://schemas.microsoft.com/office/drawing/2014/main" id="{9C043A17-76B8-9FA0-5891-8A8752F7539A}"/>
              </a:ext>
            </a:extLst>
          </p:cNvPr>
          <p:cNvSpPr/>
          <p:nvPr/>
        </p:nvSpPr>
        <p:spPr>
          <a:xfrm>
            <a:off x="5782068" y="3968266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257;g276ba40b9e9_0_343">
            <a:extLst>
              <a:ext uri="{FF2B5EF4-FFF2-40B4-BE49-F238E27FC236}">
                <a16:creationId xmlns:a16="http://schemas.microsoft.com/office/drawing/2014/main" id="{9806B621-48EB-4ED3-5941-81BEB191D469}"/>
              </a:ext>
            </a:extLst>
          </p:cNvPr>
          <p:cNvSpPr txBox="1"/>
          <p:nvPr/>
        </p:nvSpPr>
        <p:spPr>
          <a:xfrm>
            <a:off x="5782068" y="4037137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5" name="Google Shape;258;g276ba40b9e9_0_343">
            <a:extLst>
              <a:ext uri="{FF2B5EF4-FFF2-40B4-BE49-F238E27FC236}">
                <a16:creationId xmlns:a16="http://schemas.microsoft.com/office/drawing/2014/main" id="{7A79BDA9-30B1-02B2-C29A-514F2031C370}"/>
              </a:ext>
            </a:extLst>
          </p:cNvPr>
          <p:cNvSpPr/>
          <p:nvPr/>
        </p:nvSpPr>
        <p:spPr>
          <a:xfrm>
            <a:off x="6050357" y="3278211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259;g276ba40b9e9_0_343">
            <a:extLst>
              <a:ext uri="{FF2B5EF4-FFF2-40B4-BE49-F238E27FC236}">
                <a16:creationId xmlns:a16="http://schemas.microsoft.com/office/drawing/2014/main" id="{CF448536-E150-0B4A-3792-D75D590C4DD3}"/>
              </a:ext>
            </a:extLst>
          </p:cNvPr>
          <p:cNvSpPr txBox="1"/>
          <p:nvPr/>
        </p:nvSpPr>
        <p:spPr>
          <a:xfrm>
            <a:off x="6076550" y="3318880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Hẹn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lịch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trực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tiếp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với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PT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Google Shape;264;g276ba40b9e9_0_343">
            <a:extLst>
              <a:ext uri="{FF2B5EF4-FFF2-40B4-BE49-F238E27FC236}">
                <a16:creationId xmlns:a16="http://schemas.microsoft.com/office/drawing/2014/main" id="{B2E8CE30-AFDD-A187-E647-6D4DD8CD8B46}"/>
              </a:ext>
            </a:extLst>
          </p:cNvPr>
          <p:cNvSpPr txBox="1"/>
          <p:nvPr/>
        </p:nvSpPr>
        <p:spPr>
          <a:xfrm>
            <a:off x="1283058" y="5113514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Quy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trình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thuê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PT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phòng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gym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truyền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thống</a:t>
            </a:r>
            <a:endParaRPr dirty="0"/>
          </a:p>
        </p:txBody>
      </p:sp>
      <p:sp>
        <p:nvSpPr>
          <p:cNvPr id="48" name="Google Shape;256;g276ba40b9e9_0_343">
            <a:extLst>
              <a:ext uri="{FF2B5EF4-FFF2-40B4-BE49-F238E27FC236}">
                <a16:creationId xmlns:a16="http://schemas.microsoft.com/office/drawing/2014/main" id="{7368D643-8E8A-748A-406D-95CA23F98A30}"/>
              </a:ext>
            </a:extLst>
          </p:cNvPr>
          <p:cNvSpPr/>
          <p:nvPr/>
        </p:nvSpPr>
        <p:spPr>
          <a:xfrm>
            <a:off x="7023346" y="3968266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257;g276ba40b9e9_0_343">
            <a:extLst>
              <a:ext uri="{FF2B5EF4-FFF2-40B4-BE49-F238E27FC236}">
                <a16:creationId xmlns:a16="http://schemas.microsoft.com/office/drawing/2014/main" id="{43F8AF47-141C-3447-E2F4-6999D2E68694}"/>
              </a:ext>
            </a:extLst>
          </p:cNvPr>
          <p:cNvSpPr txBox="1"/>
          <p:nvPr/>
        </p:nvSpPr>
        <p:spPr>
          <a:xfrm>
            <a:off x="7023346" y="4037137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258;g276ba40b9e9_0_343">
            <a:extLst>
              <a:ext uri="{FF2B5EF4-FFF2-40B4-BE49-F238E27FC236}">
                <a16:creationId xmlns:a16="http://schemas.microsoft.com/office/drawing/2014/main" id="{638CC2B3-98F0-1058-D5D3-A948EE2CD1CF}"/>
              </a:ext>
            </a:extLst>
          </p:cNvPr>
          <p:cNvSpPr/>
          <p:nvPr/>
        </p:nvSpPr>
        <p:spPr>
          <a:xfrm>
            <a:off x="7291635" y="3278211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259;g276ba40b9e9_0_343">
            <a:extLst>
              <a:ext uri="{FF2B5EF4-FFF2-40B4-BE49-F238E27FC236}">
                <a16:creationId xmlns:a16="http://schemas.microsoft.com/office/drawing/2014/main" id="{4215BDBB-317F-02A3-825F-17D80CD1DED0}"/>
              </a:ext>
            </a:extLst>
          </p:cNvPr>
          <p:cNvSpPr txBox="1"/>
          <p:nvPr/>
        </p:nvSpPr>
        <p:spPr>
          <a:xfrm>
            <a:off x="7317828" y="3318880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PT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đưa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ra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tập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trước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mỗi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buổi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tập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76ba40b9e9_0_174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/>
              <a:t>1.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vấn</a:t>
            </a:r>
            <a:r>
              <a:rPr lang="en-US" dirty="0"/>
              <a:t> </a:t>
            </a:r>
            <a:r>
              <a:rPr lang="en-US" dirty="0" err="1"/>
              <a:t>đề</a:t>
            </a:r>
            <a:endParaRPr dirty="0"/>
          </a:p>
        </p:txBody>
      </p:sp>
      <p:sp>
        <p:nvSpPr>
          <p:cNvPr id="134" name="Google Shape;134;g276ba40b9e9_0_174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136" name="Google Shape;136;g276ba40b9e9_0_174"/>
          <p:cNvSpPr txBox="1"/>
          <p:nvPr/>
        </p:nvSpPr>
        <p:spPr>
          <a:xfrm>
            <a:off x="161921" y="3003232"/>
            <a:ext cx="2616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Khó</a:t>
            </a:r>
            <a:r>
              <a:rPr lang="en-US" sz="2000" b="1" i="0" u="none" strike="noStrike" cap="none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2000" b="1" i="0" u="none" strike="noStrike" cap="none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khăn</a:t>
            </a:r>
            <a:r>
              <a:rPr lang="en-US" sz="2000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</a:t>
            </a:r>
            <a:endParaRPr dirty="0"/>
          </a:p>
        </p:txBody>
      </p:sp>
      <p:sp>
        <p:nvSpPr>
          <p:cNvPr id="137" name="Google Shape;137;g276ba40b9e9_0_174"/>
          <p:cNvSpPr txBox="1"/>
          <p:nvPr/>
        </p:nvSpPr>
        <p:spPr>
          <a:xfrm>
            <a:off x="272072" y="3429000"/>
            <a:ext cx="8871927" cy="235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Hội</a:t>
            </a:r>
            <a:r>
              <a:rPr lang="en-US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viên</a:t>
            </a:r>
            <a:r>
              <a:rPr lang="en-US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: 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Không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thể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theo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dõi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trước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các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chương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trình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tập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luyện</a:t>
            </a:r>
            <a:endParaRPr lang="en-US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Khi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đặt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lịch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tập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với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PT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có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khả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năng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gây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xung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đột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với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các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hội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viên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khác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mà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huấn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luyện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viên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đang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hướng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dẫn</a:t>
            </a:r>
            <a:endParaRPr lang="en-US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Không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biết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số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lượng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thiết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bị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yêu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cầu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có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đủ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cho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buổi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tập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luyện</a:t>
            </a:r>
            <a:endParaRPr lang="en-US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R="0" lvl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US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Chủ</a:t>
            </a:r>
            <a:r>
              <a:rPr lang="en-US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sở</a:t>
            </a:r>
            <a:r>
              <a:rPr lang="en-US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hữu</a:t>
            </a:r>
            <a:r>
              <a:rPr lang="en-US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b="1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phòng</a:t>
            </a:r>
            <a:r>
              <a:rPr lang="en-US" b="1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gym: </a:t>
            </a: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Không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kiểm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soát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được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việc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tập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luyện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giữa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hội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viên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và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huấn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luyện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viên</a:t>
            </a:r>
            <a:endParaRPr lang="en-US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Việc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sắp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xếp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huấn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luyện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viên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nào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được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đứng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ra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để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tư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vấn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cho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hội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viên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đang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chưa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hiệu</a:t>
            </a:r>
            <a:r>
              <a:rPr lang="en-US" dirty="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dirty="0" err="1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rPr>
              <a:t>quả</a:t>
            </a:r>
            <a:endParaRPr lang="en-US" dirty="0">
              <a:solidFill>
                <a:schemeClr val="dk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56" name="Google Shape;242;g276ba40b9e9_0_343">
            <a:extLst>
              <a:ext uri="{FF2B5EF4-FFF2-40B4-BE49-F238E27FC236}">
                <a16:creationId xmlns:a16="http://schemas.microsoft.com/office/drawing/2014/main" id="{2179B3A3-34D6-BD7A-1D53-C3E06C70D0CD}"/>
              </a:ext>
            </a:extLst>
          </p:cNvPr>
          <p:cNvSpPr/>
          <p:nvPr/>
        </p:nvSpPr>
        <p:spPr>
          <a:xfrm>
            <a:off x="1022978" y="946466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243;g276ba40b9e9_0_343">
            <a:extLst>
              <a:ext uri="{FF2B5EF4-FFF2-40B4-BE49-F238E27FC236}">
                <a16:creationId xmlns:a16="http://schemas.microsoft.com/office/drawing/2014/main" id="{CEEAE095-D444-B04C-A8D0-79837B9D8365}"/>
              </a:ext>
            </a:extLst>
          </p:cNvPr>
          <p:cNvSpPr txBox="1"/>
          <p:nvPr/>
        </p:nvSpPr>
        <p:spPr>
          <a:xfrm>
            <a:off x="1049171" y="987135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Đăng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hội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viên</a:t>
            </a:r>
            <a:endParaRPr dirty="0"/>
          </a:p>
        </p:txBody>
      </p:sp>
      <p:sp>
        <p:nvSpPr>
          <p:cNvPr id="58" name="Google Shape;244;g276ba40b9e9_0_343">
            <a:extLst>
              <a:ext uri="{FF2B5EF4-FFF2-40B4-BE49-F238E27FC236}">
                <a16:creationId xmlns:a16="http://schemas.microsoft.com/office/drawing/2014/main" id="{4E4636C4-27C9-08BA-5B61-673F654719B5}"/>
              </a:ext>
            </a:extLst>
          </p:cNvPr>
          <p:cNvSpPr/>
          <p:nvPr/>
        </p:nvSpPr>
        <p:spPr>
          <a:xfrm>
            <a:off x="2006704" y="1636521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245;g276ba40b9e9_0_343">
            <a:extLst>
              <a:ext uri="{FF2B5EF4-FFF2-40B4-BE49-F238E27FC236}">
                <a16:creationId xmlns:a16="http://schemas.microsoft.com/office/drawing/2014/main" id="{6757C7C5-B95C-901A-372E-82A680196115}"/>
              </a:ext>
            </a:extLst>
          </p:cNvPr>
          <p:cNvSpPr txBox="1"/>
          <p:nvPr/>
        </p:nvSpPr>
        <p:spPr>
          <a:xfrm>
            <a:off x="2006704" y="1705392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0" name="Google Shape;246;g276ba40b9e9_0_343">
            <a:extLst>
              <a:ext uri="{FF2B5EF4-FFF2-40B4-BE49-F238E27FC236}">
                <a16:creationId xmlns:a16="http://schemas.microsoft.com/office/drawing/2014/main" id="{8ED6F0E2-4EC0-F963-0033-00F0111078AF}"/>
              </a:ext>
            </a:extLst>
          </p:cNvPr>
          <p:cNvSpPr/>
          <p:nvPr/>
        </p:nvSpPr>
        <p:spPr>
          <a:xfrm>
            <a:off x="2274994" y="946466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247;g276ba40b9e9_0_343">
            <a:extLst>
              <a:ext uri="{FF2B5EF4-FFF2-40B4-BE49-F238E27FC236}">
                <a16:creationId xmlns:a16="http://schemas.microsoft.com/office/drawing/2014/main" id="{829A75D5-3399-2CE7-C92C-05AFBBB9F131}"/>
              </a:ext>
            </a:extLst>
          </p:cNvPr>
          <p:cNvSpPr txBox="1"/>
          <p:nvPr/>
        </p:nvSpPr>
        <p:spPr>
          <a:xfrm>
            <a:off x="2301187" y="987135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Đăng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thuê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PT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Google Shape;248;g276ba40b9e9_0_343">
            <a:extLst>
              <a:ext uri="{FF2B5EF4-FFF2-40B4-BE49-F238E27FC236}">
                <a16:creationId xmlns:a16="http://schemas.microsoft.com/office/drawing/2014/main" id="{A27C8080-01DF-D9D2-8F52-7D6BA46A619F}"/>
              </a:ext>
            </a:extLst>
          </p:cNvPr>
          <p:cNvSpPr/>
          <p:nvPr/>
        </p:nvSpPr>
        <p:spPr>
          <a:xfrm>
            <a:off x="3258720" y="1636521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249;g276ba40b9e9_0_343">
            <a:extLst>
              <a:ext uri="{FF2B5EF4-FFF2-40B4-BE49-F238E27FC236}">
                <a16:creationId xmlns:a16="http://schemas.microsoft.com/office/drawing/2014/main" id="{DF8D96EA-AAF2-7EBE-3FDF-6EDE91600CBD}"/>
              </a:ext>
            </a:extLst>
          </p:cNvPr>
          <p:cNvSpPr txBox="1"/>
          <p:nvPr/>
        </p:nvSpPr>
        <p:spPr>
          <a:xfrm>
            <a:off x="3258720" y="1705392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250;g276ba40b9e9_0_343">
            <a:extLst>
              <a:ext uri="{FF2B5EF4-FFF2-40B4-BE49-F238E27FC236}">
                <a16:creationId xmlns:a16="http://schemas.microsoft.com/office/drawing/2014/main" id="{CCC3F0D6-0C5B-1255-ED1D-E1216F028E76}"/>
              </a:ext>
            </a:extLst>
          </p:cNvPr>
          <p:cNvSpPr/>
          <p:nvPr/>
        </p:nvSpPr>
        <p:spPr>
          <a:xfrm>
            <a:off x="3527008" y="946466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251;g276ba40b9e9_0_343">
            <a:extLst>
              <a:ext uri="{FF2B5EF4-FFF2-40B4-BE49-F238E27FC236}">
                <a16:creationId xmlns:a16="http://schemas.microsoft.com/office/drawing/2014/main" id="{C2A26FC0-C538-B6BA-0905-5867F98A6498}"/>
              </a:ext>
            </a:extLst>
          </p:cNvPr>
          <p:cNvSpPr txBox="1"/>
          <p:nvPr/>
        </p:nvSpPr>
        <p:spPr>
          <a:xfrm>
            <a:off x="3553202" y="987135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PT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Tư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vấn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252;g276ba40b9e9_0_343">
            <a:extLst>
              <a:ext uri="{FF2B5EF4-FFF2-40B4-BE49-F238E27FC236}">
                <a16:creationId xmlns:a16="http://schemas.microsoft.com/office/drawing/2014/main" id="{ACA13213-85C8-C820-7ADB-CF7682940001}"/>
              </a:ext>
            </a:extLst>
          </p:cNvPr>
          <p:cNvSpPr/>
          <p:nvPr/>
        </p:nvSpPr>
        <p:spPr>
          <a:xfrm>
            <a:off x="4510735" y="1636521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253;g276ba40b9e9_0_343">
            <a:extLst>
              <a:ext uri="{FF2B5EF4-FFF2-40B4-BE49-F238E27FC236}">
                <a16:creationId xmlns:a16="http://schemas.microsoft.com/office/drawing/2014/main" id="{F38695E5-F182-A26B-69CD-E2E9D6EE97BD}"/>
              </a:ext>
            </a:extLst>
          </p:cNvPr>
          <p:cNvSpPr txBox="1"/>
          <p:nvPr/>
        </p:nvSpPr>
        <p:spPr>
          <a:xfrm>
            <a:off x="4510735" y="1705392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254;g276ba40b9e9_0_343">
            <a:extLst>
              <a:ext uri="{FF2B5EF4-FFF2-40B4-BE49-F238E27FC236}">
                <a16:creationId xmlns:a16="http://schemas.microsoft.com/office/drawing/2014/main" id="{BAB30DC9-212B-512D-C3CD-17519149C576}"/>
              </a:ext>
            </a:extLst>
          </p:cNvPr>
          <p:cNvSpPr/>
          <p:nvPr/>
        </p:nvSpPr>
        <p:spPr>
          <a:xfrm>
            <a:off x="4779023" y="946466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255;g276ba40b9e9_0_343">
            <a:extLst>
              <a:ext uri="{FF2B5EF4-FFF2-40B4-BE49-F238E27FC236}">
                <a16:creationId xmlns:a16="http://schemas.microsoft.com/office/drawing/2014/main" id="{D1EC2E03-A783-6159-2C22-08AEFC349D37}"/>
              </a:ext>
            </a:extLst>
          </p:cNvPr>
          <p:cNvSpPr txBox="1"/>
          <p:nvPr/>
        </p:nvSpPr>
        <p:spPr>
          <a:xfrm>
            <a:off x="4805217" y="987135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Ký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hợp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đồng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256;g276ba40b9e9_0_343">
            <a:extLst>
              <a:ext uri="{FF2B5EF4-FFF2-40B4-BE49-F238E27FC236}">
                <a16:creationId xmlns:a16="http://schemas.microsoft.com/office/drawing/2014/main" id="{FD6D945F-EF0A-E5E8-569B-01E2708B8436}"/>
              </a:ext>
            </a:extLst>
          </p:cNvPr>
          <p:cNvSpPr/>
          <p:nvPr/>
        </p:nvSpPr>
        <p:spPr>
          <a:xfrm>
            <a:off x="5762749" y="1636521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257;g276ba40b9e9_0_343">
            <a:extLst>
              <a:ext uri="{FF2B5EF4-FFF2-40B4-BE49-F238E27FC236}">
                <a16:creationId xmlns:a16="http://schemas.microsoft.com/office/drawing/2014/main" id="{7249EDB6-2C91-6C4E-3AC2-AB062AE26D05}"/>
              </a:ext>
            </a:extLst>
          </p:cNvPr>
          <p:cNvSpPr txBox="1"/>
          <p:nvPr/>
        </p:nvSpPr>
        <p:spPr>
          <a:xfrm>
            <a:off x="5762749" y="1705392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258;g276ba40b9e9_0_343">
            <a:extLst>
              <a:ext uri="{FF2B5EF4-FFF2-40B4-BE49-F238E27FC236}">
                <a16:creationId xmlns:a16="http://schemas.microsoft.com/office/drawing/2014/main" id="{E7CE0742-A6D9-D0C8-0451-AE4CF4B1BA42}"/>
              </a:ext>
            </a:extLst>
          </p:cNvPr>
          <p:cNvSpPr/>
          <p:nvPr/>
        </p:nvSpPr>
        <p:spPr>
          <a:xfrm>
            <a:off x="6031038" y="946466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259;g276ba40b9e9_0_343">
            <a:extLst>
              <a:ext uri="{FF2B5EF4-FFF2-40B4-BE49-F238E27FC236}">
                <a16:creationId xmlns:a16="http://schemas.microsoft.com/office/drawing/2014/main" id="{A5862C9F-E815-6558-424A-D848D9974751}"/>
              </a:ext>
            </a:extLst>
          </p:cNvPr>
          <p:cNvSpPr txBox="1"/>
          <p:nvPr/>
        </p:nvSpPr>
        <p:spPr>
          <a:xfrm>
            <a:off x="6057231" y="987135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Hẹn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lịch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trực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tiếp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với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PT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264;g276ba40b9e9_0_343">
            <a:extLst>
              <a:ext uri="{FF2B5EF4-FFF2-40B4-BE49-F238E27FC236}">
                <a16:creationId xmlns:a16="http://schemas.microsoft.com/office/drawing/2014/main" id="{6E4C4D53-764F-4C61-CDD2-E07246050566}"/>
              </a:ext>
            </a:extLst>
          </p:cNvPr>
          <p:cNvSpPr txBox="1"/>
          <p:nvPr/>
        </p:nvSpPr>
        <p:spPr>
          <a:xfrm>
            <a:off x="1263739" y="2781769"/>
            <a:ext cx="662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Quy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trình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thuê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PT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phòng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gym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truyền</a:t>
            </a:r>
            <a:r>
              <a:rPr lang="en-US" sz="1800" b="1" dirty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1" dirty="0" err="1">
                <a:latin typeface="Calibri"/>
                <a:ea typeface="Calibri"/>
                <a:cs typeface="Calibri"/>
                <a:sym typeface="Calibri"/>
              </a:rPr>
              <a:t>thống</a:t>
            </a:r>
            <a:endParaRPr dirty="0"/>
          </a:p>
        </p:txBody>
      </p:sp>
      <p:sp>
        <p:nvSpPr>
          <p:cNvPr id="143" name="Google Shape;256;g276ba40b9e9_0_343">
            <a:extLst>
              <a:ext uri="{FF2B5EF4-FFF2-40B4-BE49-F238E27FC236}">
                <a16:creationId xmlns:a16="http://schemas.microsoft.com/office/drawing/2014/main" id="{66F94C9B-C2DA-930C-F996-B3C583F4D229}"/>
              </a:ext>
            </a:extLst>
          </p:cNvPr>
          <p:cNvSpPr/>
          <p:nvPr/>
        </p:nvSpPr>
        <p:spPr>
          <a:xfrm>
            <a:off x="7004027" y="1636521"/>
            <a:ext cx="189600" cy="344400"/>
          </a:xfrm>
          <a:prstGeom prst="rightArrow">
            <a:avLst>
              <a:gd name="adj1" fmla="val 60000"/>
              <a:gd name="adj2" fmla="val 50000"/>
            </a:avLst>
          </a:prstGeom>
          <a:solidFill>
            <a:srgbClr val="ABBADE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257;g276ba40b9e9_0_343">
            <a:extLst>
              <a:ext uri="{FF2B5EF4-FFF2-40B4-BE49-F238E27FC236}">
                <a16:creationId xmlns:a16="http://schemas.microsoft.com/office/drawing/2014/main" id="{248243E1-D7C6-39DE-D97E-06D069E0503A}"/>
              </a:ext>
            </a:extLst>
          </p:cNvPr>
          <p:cNvSpPr txBox="1"/>
          <p:nvPr/>
        </p:nvSpPr>
        <p:spPr>
          <a:xfrm>
            <a:off x="7004027" y="1705392"/>
            <a:ext cx="132900" cy="20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Calibri"/>
              <a:buNone/>
            </a:pPr>
            <a:endParaRPr sz="11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258;g276ba40b9e9_0_343">
            <a:extLst>
              <a:ext uri="{FF2B5EF4-FFF2-40B4-BE49-F238E27FC236}">
                <a16:creationId xmlns:a16="http://schemas.microsoft.com/office/drawing/2014/main" id="{5E7EB6EC-806D-60E6-76B0-E1F937D54B19}"/>
              </a:ext>
            </a:extLst>
          </p:cNvPr>
          <p:cNvSpPr/>
          <p:nvPr/>
        </p:nvSpPr>
        <p:spPr>
          <a:xfrm>
            <a:off x="7272316" y="946466"/>
            <a:ext cx="894300" cy="1724400"/>
          </a:xfrm>
          <a:prstGeom prst="roundRect">
            <a:avLst>
              <a:gd name="adj" fmla="val 10000"/>
            </a:avLst>
          </a:prstGeom>
          <a:solidFill>
            <a:srgbClr val="4372C3"/>
          </a:solidFill>
          <a:ln w="127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259;g276ba40b9e9_0_343">
            <a:extLst>
              <a:ext uri="{FF2B5EF4-FFF2-40B4-BE49-F238E27FC236}">
                <a16:creationId xmlns:a16="http://schemas.microsoft.com/office/drawing/2014/main" id="{49F109A6-2D74-5A5A-F66A-44DB007E19AA}"/>
              </a:ext>
            </a:extLst>
          </p:cNvPr>
          <p:cNvSpPr txBox="1"/>
          <p:nvPr/>
        </p:nvSpPr>
        <p:spPr>
          <a:xfrm>
            <a:off x="7298509" y="987135"/>
            <a:ext cx="841800" cy="16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Calibri"/>
              <a:buNone/>
            </a:pP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PT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đưa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ra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bài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tập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trước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mỗi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buổi</a:t>
            </a:r>
            <a:r>
              <a:rPr lang="en-US" sz="1600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600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tập</a:t>
            </a:r>
            <a:endParaRPr sz="1600" dirty="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874004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76ba40b9e9_0_262"/>
          <p:cNvSpPr txBox="1">
            <a:spLocks noGrp="1"/>
          </p:cNvSpPr>
          <p:nvPr>
            <p:ph type="title"/>
          </p:nvPr>
        </p:nvSpPr>
        <p:spPr>
          <a:xfrm>
            <a:off x="235077" y="78613"/>
            <a:ext cx="8673900" cy="45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Lato"/>
              <a:buNone/>
            </a:pPr>
            <a:r>
              <a:rPr lang="en-US" dirty="0"/>
              <a:t>1. </a:t>
            </a:r>
            <a:r>
              <a:rPr lang="en-US" dirty="0" err="1"/>
              <a:t>Mục</a:t>
            </a:r>
            <a:r>
              <a:rPr lang="en-US" dirty="0"/>
              <a:t> </a:t>
            </a:r>
            <a:r>
              <a:rPr lang="en-US" dirty="0" err="1"/>
              <a:t>tiêu</a:t>
            </a:r>
            <a:endParaRPr dirty="0"/>
          </a:p>
        </p:txBody>
      </p:sp>
      <p:sp>
        <p:nvSpPr>
          <p:cNvPr id="145" name="Google Shape;145;g276ba40b9e9_0_262"/>
          <p:cNvSpPr txBox="1">
            <a:spLocks noGrp="1"/>
          </p:cNvSpPr>
          <p:nvPr>
            <p:ph type="sldNum" idx="12"/>
          </p:nvPr>
        </p:nvSpPr>
        <p:spPr>
          <a:xfrm>
            <a:off x="6867383" y="6572126"/>
            <a:ext cx="20574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146" name="Google Shape;146;g276ba40b9e9_0_262"/>
          <p:cNvSpPr txBox="1"/>
          <p:nvPr/>
        </p:nvSpPr>
        <p:spPr>
          <a:xfrm>
            <a:off x="409800" y="1771875"/>
            <a:ext cx="8324400" cy="133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Mục</a:t>
            </a:r>
            <a:r>
              <a:rPr lang="en-US" sz="1800" b="1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 </a:t>
            </a:r>
            <a:r>
              <a:rPr lang="en-US" sz="1800" b="1" dirty="0" err="1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tiêu</a:t>
            </a:r>
            <a:r>
              <a:rPr lang="en-US" sz="1800" b="1" i="0" u="none" strike="noStrike" cap="none" dirty="0">
                <a:solidFill>
                  <a:schemeClr val="dk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  <a:sym typeface="Lato"/>
              </a:rPr>
              <a:t>: </a:t>
            </a:r>
            <a:r>
              <a:rPr lang="vi-VN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Xây dựng một hệ thống quản lý </a:t>
            </a: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phòng</a:t>
            </a:r>
            <a:r>
              <a:rPr lang="en-US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vi-VN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gym trực tuyến toàn diện giúp tối ưu hóa quy trình đặt lịch tập luyện, đảm bảo sự hài lòng của hội viên, và nâng cao hiệu quả quản lý </a:t>
            </a:r>
            <a:r>
              <a:rPr lang="en-US" sz="1800" dirty="0" err="1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cho</a:t>
            </a:r>
            <a:r>
              <a:rPr lang="vi-VN" sz="180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chủ sở hữu phòng gym.</a:t>
            </a:r>
            <a:endParaRPr lang="en-US" sz="18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3012" y="398419"/>
            <a:ext cx="2037225" cy="61159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3"/>
          <p:cNvSpPr txBox="1"/>
          <p:nvPr/>
        </p:nvSpPr>
        <p:spPr>
          <a:xfrm>
            <a:off x="413012" y="3003256"/>
            <a:ext cx="7592301" cy="851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C00000"/>
              </a:buClr>
              <a:buSzPts val="5400"/>
            </a:pPr>
            <a:r>
              <a:rPr lang="en-US" sz="5400" b="1" i="0" u="none" strike="noStrike" cap="none" dirty="0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2. </a:t>
            </a:r>
            <a:r>
              <a:rPr lang="en-US" sz="5400" b="1" i="0" u="none" strike="noStrike" cap="none" dirty="0" err="1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Gi</a:t>
            </a:r>
            <a:r>
              <a:rPr lang="en-US" sz="5400" b="1" dirty="0" err="1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ải</a:t>
            </a:r>
            <a:r>
              <a:rPr lang="en-US" sz="5400" b="1" dirty="0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r>
              <a:rPr lang="en-US" sz="5400" b="1" dirty="0" err="1">
                <a:solidFill>
                  <a:srgbClr val="C00000"/>
                </a:solidFill>
                <a:latin typeface="Lato"/>
                <a:ea typeface="Lato"/>
                <a:cs typeface="Lato"/>
                <a:sym typeface="Lato"/>
              </a:rPr>
              <a:t>pháp</a:t>
            </a:r>
            <a:endParaRPr sz="5400" b="1" i="0" u="none" strike="noStrike" cap="none" dirty="0">
              <a:solidFill>
                <a:srgbClr val="C00000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27034725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1932</TotalTime>
  <Words>1456</Words>
  <Application>Microsoft Office PowerPoint</Application>
  <PresentationFormat>On-screen Show (4:3)</PresentationFormat>
  <Paragraphs>223</Paragraphs>
  <Slides>35</Slides>
  <Notes>35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Noto Sans Symbols</vt:lpstr>
      <vt:lpstr>Calibri</vt:lpstr>
      <vt:lpstr>Wingdings</vt:lpstr>
      <vt:lpstr>Lato</vt:lpstr>
      <vt:lpstr>Office Theme</vt:lpstr>
      <vt:lpstr>PowerPoint Presentation</vt:lpstr>
      <vt:lpstr>ĐỒ ÁN TỐT NGHIỆP </vt:lpstr>
      <vt:lpstr>PowerPoint Presentation</vt:lpstr>
      <vt:lpstr>Nội dung trình bày</vt:lpstr>
      <vt:lpstr>PowerPoint Presentation</vt:lpstr>
      <vt:lpstr>1. Đặt vấn đề</vt:lpstr>
      <vt:lpstr>1. Đặt vấn đề</vt:lpstr>
      <vt:lpstr>1. Mục tiêu</vt:lpstr>
      <vt:lpstr>PowerPoint Presentation</vt:lpstr>
      <vt:lpstr>2. Phân tích bài toán</vt:lpstr>
      <vt:lpstr>2. Phân tích bài toán</vt:lpstr>
      <vt:lpstr>2. Phân tích bài toán</vt:lpstr>
      <vt:lpstr>2. Phân tích bài toán</vt:lpstr>
      <vt:lpstr>Biểu đồ Usecase tổng quan</vt:lpstr>
      <vt:lpstr>Kiến trúc hệ thống</vt:lpstr>
      <vt:lpstr>Thiết kế cơ sở dữ liệu</vt:lpstr>
      <vt:lpstr>PowerPoint Presentation</vt:lpstr>
      <vt:lpstr>Phân bổ lịch làm việc</vt:lpstr>
      <vt:lpstr>Phân bổ lịch làm việc</vt:lpstr>
      <vt:lpstr>Phân bổ lịch làm việc</vt:lpstr>
      <vt:lpstr>Phân bổ lịch làm việc</vt:lpstr>
      <vt:lpstr>Phân bổ lịch làm việc</vt:lpstr>
      <vt:lpstr>PowerPoint Presentation</vt:lpstr>
      <vt:lpstr>Giao diện một số chức năng</vt:lpstr>
      <vt:lpstr>Giao diện một số chức năng</vt:lpstr>
      <vt:lpstr>Giao diện một số chức năng</vt:lpstr>
      <vt:lpstr>Giao diện một số chức năng</vt:lpstr>
      <vt:lpstr>Giao diện một số chức năng</vt:lpstr>
      <vt:lpstr>Giao diện một số chức năng</vt:lpstr>
      <vt:lpstr>Giao diện một số chức năng</vt:lpstr>
      <vt:lpstr>Giao diện một số chức năng</vt:lpstr>
      <vt:lpstr>PowerPoint Presentation</vt:lpstr>
      <vt:lpstr>Kết luận</vt:lpstr>
      <vt:lpstr>Hướng phát triển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Phong TT &amp; QTTH</dc:creator>
  <cp:lastModifiedBy>VO TA HOAN 20194568</cp:lastModifiedBy>
  <cp:revision>5</cp:revision>
  <dcterms:created xsi:type="dcterms:W3CDTF">2021-05-28T04:32:29Z</dcterms:created>
  <dcterms:modified xsi:type="dcterms:W3CDTF">2024-07-15T16:38:18Z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0x010100CC5BD826C5325D4DAF08505AA52A2970</vt:lpwstr>
  </property>
</Properties>
</file>